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31"/>
  </p:notesMasterIdLst>
  <p:sldIdLst>
    <p:sldId id="257" r:id="rId2"/>
    <p:sldId id="258" r:id="rId3"/>
    <p:sldId id="261" r:id="rId4"/>
    <p:sldId id="259" r:id="rId5"/>
    <p:sldId id="260" r:id="rId6"/>
    <p:sldId id="262" r:id="rId7"/>
    <p:sldId id="263" r:id="rId8"/>
    <p:sldId id="264" r:id="rId9"/>
    <p:sldId id="265" r:id="rId10"/>
    <p:sldId id="266"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56" r:id="rId29"/>
    <p:sldId id="285" r:id="rId3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390" autoAdjust="0"/>
  </p:normalViewPr>
  <p:slideViewPr>
    <p:cSldViewPr>
      <p:cViewPr varScale="1">
        <p:scale>
          <a:sx n="91" d="100"/>
          <a:sy n="91" d="100"/>
        </p:scale>
        <p:origin x="-157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CE4773-426B-49E3-B644-5720655CB945}" type="datetimeFigureOut">
              <a:rPr lang="en-US" smtClean="0"/>
              <a:pPr/>
              <a:t>7/18/2011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68E18B-B6C2-41C1-B708-13F4D3B9CEC8}" type="slidenum">
              <a:rPr lang="en-US" smtClean="0"/>
              <a:pPr/>
              <a:t>‹#›</a:t>
            </a:fld>
            <a:endParaRPr lang="en-US"/>
          </a:p>
        </p:txBody>
      </p:sp>
    </p:spTree>
    <p:extLst>
      <p:ext uri="{BB962C8B-B14F-4D97-AF65-F5344CB8AC3E}">
        <p14:creationId xmlns:p14="http://schemas.microsoft.com/office/powerpoint/2010/main" val="3379159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E5DB82-2128-42A4-9ADB-498FF20BE131}"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F156D3-13A8-4976-AE86-E95107AF0110}" type="slidenum">
              <a:rPr lang="en-US" smtClean="0"/>
              <a:pPr/>
              <a:t>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65D3043-D33F-41BC-9E8E-DF5E16D3F71A}" type="slidenum">
              <a:rPr lang="en-US" smtClean="0"/>
              <a:pPr/>
              <a:t>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
            </a:r>
            <a:br>
              <a:rPr lang="en-US" dirty="0" smtClean="0"/>
            </a:br>
            <a:endParaRPr lang="en-US" dirty="0"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944ABF9-0253-4B1E-9DC5-91954BF82444}" type="slidenum">
              <a:rPr lang="en-US" smtClean="0"/>
              <a:pPr/>
              <a:t>8</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5F8B860-80A2-450D-85BB-5883B2B5BDC8}" type="slidenum">
              <a:rPr lang="en-US" smtClean="0"/>
              <a:pPr/>
              <a:t>24</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47810" name="Group 2"/>
          <p:cNvGrpSpPr>
            <a:grpSpLocks/>
          </p:cNvGrpSpPr>
          <p:nvPr/>
        </p:nvGrpSpPr>
        <p:grpSpPr bwMode="auto">
          <a:xfrm>
            <a:off x="0" y="0"/>
            <a:ext cx="9148763" cy="6851650"/>
            <a:chOff x="1" y="0"/>
            <a:chExt cx="5763" cy="4316"/>
          </a:xfrm>
        </p:grpSpPr>
        <p:sp>
          <p:nvSpPr>
            <p:cNvPr id="247811"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47812"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47813"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grpSp>
          <p:nvGrpSpPr>
            <p:cNvPr id="247814" name="Group 6"/>
            <p:cNvGrpSpPr>
              <a:grpSpLocks/>
            </p:cNvGrpSpPr>
            <p:nvPr/>
          </p:nvGrpSpPr>
          <p:grpSpPr bwMode="auto">
            <a:xfrm>
              <a:off x="288" y="0"/>
              <a:ext cx="5098" cy="4316"/>
              <a:chOff x="288" y="0"/>
              <a:chExt cx="5098" cy="4316"/>
            </a:xfrm>
          </p:grpSpPr>
          <p:sp>
            <p:nvSpPr>
              <p:cNvPr id="247815"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7816"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7817"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7818"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7819"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7820"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7821"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7822"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7823"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7824"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7825"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7826"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7827"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grpSp>
        <p:sp>
          <p:nvSpPr>
            <p:cNvPr id="247828"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47829"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47830"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a:p>
          </p:txBody>
        </p:sp>
        <p:sp>
          <p:nvSpPr>
            <p:cNvPr id="247831"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endParaRPr lang="en-US"/>
            </a:p>
          </p:txBody>
        </p:sp>
        <p:sp>
          <p:nvSpPr>
            <p:cNvPr id="247832"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endParaRPr lang="en-US"/>
            </a:p>
          </p:txBody>
        </p:sp>
        <p:sp>
          <p:nvSpPr>
            <p:cNvPr id="247833"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a:p>
          </p:txBody>
        </p:sp>
        <p:sp>
          <p:nvSpPr>
            <p:cNvPr id="247834"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endParaRPr lang="en-US"/>
            </a:p>
          </p:txBody>
        </p:sp>
        <p:sp>
          <p:nvSpPr>
            <p:cNvPr id="247835"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endParaRPr lang="en-US"/>
            </a:p>
          </p:txBody>
        </p:sp>
        <p:sp>
          <p:nvSpPr>
            <p:cNvPr id="247836"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endParaRPr lang="en-US"/>
            </a:p>
          </p:txBody>
        </p:sp>
        <p:sp>
          <p:nvSpPr>
            <p:cNvPr id="247837"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endParaRPr lang="en-US"/>
            </a:p>
          </p:txBody>
        </p:sp>
        <p:sp>
          <p:nvSpPr>
            <p:cNvPr id="247838"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endParaRPr lang="en-US"/>
            </a:p>
          </p:txBody>
        </p:sp>
        <p:grpSp>
          <p:nvGrpSpPr>
            <p:cNvPr id="247839" name="Group 31"/>
            <p:cNvGrpSpPr>
              <a:grpSpLocks/>
            </p:cNvGrpSpPr>
            <p:nvPr/>
          </p:nvGrpSpPr>
          <p:grpSpPr bwMode="auto">
            <a:xfrm>
              <a:off x="1" y="392"/>
              <a:ext cx="5758" cy="1571"/>
              <a:chOff x="1" y="392"/>
              <a:chExt cx="5758" cy="1571"/>
            </a:xfrm>
          </p:grpSpPr>
          <p:sp>
            <p:nvSpPr>
              <p:cNvPr id="24784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endParaRPr lang="en-US"/>
              </a:p>
            </p:txBody>
          </p:sp>
          <p:sp>
            <p:nvSpPr>
              <p:cNvPr id="24784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endParaRPr lang="en-US"/>
              </a:p>
            </p:txBody>
          </p:sp>
          <p:sp>
            <p:nvSpPr>
              <p:cNvPr id="24784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endParaRPr lang="en-US"/>
              </a:p>
            </p:txBody>
          </p:sp>
          <p:sp>
            <p:nvSpPr>
              <p:cNvPr id="24784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endParaRPr lang="en-US"/>
              </a:p>
            </p:txBody>
          </p:sp>
          <p:sp>
            <p:nvSpPr>
              <p:cNvPr id="24784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endParaRPr lang="en-US"/>
              </a:p>
            </p:txBody>
          </p:sp>
        </p:grpSp>
        <p:sp>
          <p:nvSpPr>
            <p:cNvPr id="247845"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endParaRPr lang="en-US"/>
            </a:p>
          </p:txBody>
        </p:sp>
        <p:sp>
          <p:nvSpPr>
            <p:cNvPr id="247846"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endParaRPr lang="en-US"/>
            </a:p>
          </p:txBody>
        </p:sp>
      </p:grpSp>
      <p:sp>
        <p:nvSpPr>
          <p:cNvPr id="247847"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smtClean="0"/>
              <a:t>Click to edit Master title style</a:t>
            </a:r>
            <a:endParaRPr lang="en-US"/>
          </a:p>
        </p:txBody>
      </p:sp>
      <p:sp>
        <p:nvSpPr>
          <p:cNvPr id="247848"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247849" name="Rectangle 41"/>
          <p:cNvSpPr>
            <a:spLocks noGrp="1" noChangeArrowheads="1"/>
          </p:cNvSpPr>
          <p:nvPr>
            <p:ph type="dt" sz="quarter" idx="2"/>
          </p:nvPr>
        </p:nvSpPr>
        <p:spPr/>
        <p:txBody>
          <a:bodyPr/>
          <a:lstStyle>
            <a:lvl1pPr>
              <a:defRPr/>
            </a:lvl1pPr>
          </a:lstStyle>
          <a:p>
            <a:endParaRPr lang="en-US"/>
          </a:p>
        </p:txBody>
      </p:sp>
      <p:sp>
        <p:nvSpPr>
          <p:cNvPr id="247850" name="Rectangle 42"/>
          <p:cNvSpPr>
            <a:spLocks noGrp="1" noChangeArrowheads="1"/>
          </p:cNvSpPr>
          <p:nvPr>
            <p:ph type="ftr" sz="quarter" idx="3"/>
          </p:nvPr>
        </p:nvSpPr>
        <p:spPr/>
        <p:txBody>
          <a:bodyPr/>
          <a:lstStyle>
            <a:lvl1pPr>
              <a:defRPr/>
            </a:lvl1pPr>
          </a:lstStyle>
          <a:p>
            <a:endParaRPr lang="en-US"/>
          </a:p>
        </p:txBody>
      </p:sp>
      <p:sp>
        <p:nvSpPr>
          <p:cNvPr id="247851" name="Rectangle 43"/>
          <p:cNvSpPr>
            <a:spLocks noGrp="1" noChangeArrowheads="1"/>
          </p:cNvSpPr>
          <p:nvPr>
            <p:ph type="sldNum" sz="quarter" idx="4"/>
          </p:nvPr>
        </p:nvSpPr>
        <p:spPr/>
        <p:txBody>
          <a:bodyPr/>
          <a:lstStyle>
            <a:lvl1pPr>
              <a:defRPr/>
            </a:lvl1pPr>
          </a:lstStyle>
          <a:p>
            <a:fld id="{42FBC365-2356-45F8-A02C-9EF878EBEA9F}"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E8146AE-AE1D-468B-9230-509FB01156E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A0F2C6E-2BBF-4B19-B9E2-570699E92DF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0ECF9DA-D085-47BF-9ADE-BF59E0FBD92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A86EC33-1B4E-4CA2-91A3-14A818C8CC4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8613C13-2BB8-405C-9291-E67F44E72AC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430A40E-525A-41AF-8B23-6767D3BA739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EA82B45-F227-4F67-B899-EBC10C52DF9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64C2577-D4EF-4DED-A660-0ECC0E567C4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4D4F8B0-782A-44A1-9D45-6B40322E929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6B8BBD3-282E-434B-8A63-B63D30FF84D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246786" name="Group 2"/>
          <p:cNvGrpSpPr>
            <a:grpSpLocks/>
          </p:cNvGrpSpPr>
          <p:nvPr/>
        </p:nvGrpSpPr>
        <p:grpSpPr bwMode="auto">
          <a:xfrm>
            <a:off x="1588" y="0"/>
            <a:ext cx="9148762" cy="6851650"/>
            <a:chOff x="1" y="0"/>
            <a:chExt cx="5763" cy="4316"/>
          </a:xfrm>
        </p:grpSpPr>
        <p:sp>
          <p:nvSpPr>
            <p:cNvPr id="246787"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46788"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46789"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grpSp>
          <p:nvGrpSpPr>
            <p:cNvPr id="246790" name="Group 6"/>
            <p:cNvGrpSpPr>
              <a:grpSpLocks/>
            </p:cNvGrpSpPr>
            <p:nvPr/>
          </p:nvGrpSpPr>
          <p:grpSpPr bwMode="auto">
            <a:xfrm>
              <a:off x="288" y="0"/>
              <a:ext cx="5098" cy="4316"/>
              <a:chOff x="288" y="0"/>
              <a:chExt cx="5098" cy="4316"/>
            </a:xfrm>
          </p:grpSpPr>
          <p:sp>
            <p:nvSpPr>
              <p:cNvPr id="246791"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6792"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6793"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6794"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6795"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6796"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6797"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6798"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6799"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6800"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6801"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6802"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246803"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grpSp>
        <p:sp>
          <p:nvSpPr>
            <p:cNvPr id="246804"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46805"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246806"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a:p>
          </p:txBody>
        </p:sp>
        <p:sp>
          <p:nvSpPr>
            <p:cNvPr id="246807"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endParaRPr lang="en-US"/>
            </a:p>
          </p:txBody>
        </p:sp>
        <p:sp>
          <p:nvSpPr>
            <p:cNvPr id="246808"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endParaRPr lang="en-US"/>
            </a:p>
          </p:txBody>
        </p:sp>
        <p:sp>
          <p:nvSpPr>
            <p:cNvPr id="246809"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a:p>
          </p:txBody>
        </p:sp>
        <p:sp>
          <p:nvSpPr>
            <p:cNvPr id="246810"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endParaRPr lang="en-US"/>
            </a:p>
          </p:txBody>
        </p:sp>
        <p:sp>
          <p:nvSpPr>
            <p:cNvPr id="246811"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endParaRPr lang="en-US"/>
            </a:p>
          </p:txBody>
        </p:sp>
        <p:sp>
          <p:nvSpPr>
            <p:cNvPr id="246812"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endParaRPr lang="en-US"/>
            </a:p>
          </p:txBody>
        </p:sp>
        <p:sp>
          <p:nvSpPr>
            <p:cNvPr id="246813"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endParaRPr lang="en-US"/>
            </a:p>
          </p:txBody>
        </p:sp>
        <p:sp>
          <p:nvSpPr>
            <p:cNvPr id="246814"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endParaRPr lang="en-US"/>
            </a:p>
          </p:txBody>
        </p:sp>
        <p:grpSp>
          <p:nvGrpSpPr>
            <p:cNvPr id="246815" name="Group 31"/>
            <p:cNvGrpSpPr>
              <a:grpSpLocks/>
            </p:cNvGrpSpPr>
            <p:nvPr/>
          </p:nvGrpSpPr>
          <p:grpSpPr bwMode="auto">
            <a:xfrm>
              <a:off x="1" y="392"/>
              <a:ext cx="5758" cy="1571"/>
              <a:chOff x="1" y="392"/>
              <a:chExt cx="5758" cy="1571"/>
            </a:xfrm>
          </p:grpSpPr>
          <p:sp>
            <p:nvSpPr>
              <p:cNvPr id="246816"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endParaRPr lang="en-US"/>
              </a:p>
            </p:txBody>
          </p:sp>
          <p:sp>
            <p:nvSpPr>
              <p:cNvPr id="246817"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endParaRPr lang="en-US"/>
              </a:p>
            </p:txBody>
          </p:sp>
          <p:sp>
            <p:nvSpPr>
              <p:cNvPr id="246818"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endParaRPr lang="en-US"/>
              </a:p>
            </p:txBody>
          </p:sp>
          <p:sp>
            <p:nvSpPr>
              <p:cNvPr id="246819"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endParaRPr lang="en-US"/>
              </a:p>
            </p:txBody>
          </p:sp>
          <p:sp>
            <p:nvSpPr>
              <p:cNvPr id="246820"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endParaRPr lang="en-US"/>
              </a:p>
            </p:txBody>
          </p:sp>
        </p:grpSp>
        <p:sp>
          <p:nvSpPr>
            <p:cNvPr id="246821"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endParaRPr lang="en-US"/>
            </a:p>
          </p:txBody>
        </p:sp>
        <p:sp>
          <p:nvSpPr>
            <p:cNvPr id="246822"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endParaRPr lang="en-US"/>
            </a:p>
          </p:txBody>
        </p:sp>
      </p:grpSp>
      <p:sp>
        <p:nvSpPr>
          <p:cNvPr id="246823"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246824"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endParaRPr lang="en-US"/>
          </a:p>
        </p:txBody>
      </p:sp>
      <p:sp>
        <p:nvSpPr>
          <p:cNvPr id="246825"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endParaRPr lang="en-US"/>
          </a:p>
        </p:txBody>
      </p:sp>
      <p:sp>
        <p:nvSpPr>
          <p:cNvPr id="246826"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fld id="{8250B386-C991-454E-B2DC-8709B27696B1}" type="slidenum">
              <a:rPr lang="en-US"/>
              <a:pPr/>
              <a:t>‹#›</a:t>
            </a:fld>
            <a:endParaRPr lang="en-US"/>
          </a:p>
        </p:txBody>
      </p:sp>
      <p:sp>
        <p:nvSpPr>
          <p:cNvPr id="246827"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extBox 4"/>
          <p:cNvSpPr txBox="1">
            <a:spLocks noChangeArrowheads="1"/>
          </p:cNvSpPr>
          <p:nvPr/>
        </p:nvSpPr>
        <p:spPr bwMode="auto">
          <a:xfrm>
            <a:off x="5791200" y="76200"/>
            <a:ext cx="3352800" cy="369332"/>
          </a:xfrm>
          <a:prstGeom prst="rect">
            <a:avLst/>
          </a:prstGeom>
          <a:noFill/>
          <a:ln w="9525">
            <a:noFill/>
            <a:miter lim="800000"/>
            <a:headEnd/>
            <a:tailEnd/>
          </a:ln>
        </p:spPr>
        <p:txBody>
          <a:bodyPr>
            <a:spAutoFit/>
          </a:bodyPr>
          <a:lstStyle/>
          <a:p>
            <a:r>
              <a:rPr lang="en-US" b="1" dirty="0" smtClean="0">
                <a:solidFill>
                  <a:schemeClr val="bg1"/>
                </a:solidFill>
              </a:rPr>
              <a:t>Abhijeet Talapatra 9301</a:t>
            </a:r>
            <a:endParaRPr lang="en-US" b="1" dirty="0">
              <a:solidFill>
                <a:schemeClr val="bg1"/>
              </a:solidFill>
            </a:endParaRPr>
          </a:p>
        </p:txBody>
      </p:sp>
      <p:sp>
        <p:nvSpPr>
          <p:cNvPr id="3074" name="Title 1"/>
          <p:cNvSpPr>
            <a:spLocks noGrp="1"/>
          </p:cNvSpPr>
          <p:nvPr>
            <p:ph type="title"/>
          </p:nvPr>
        </p:nvSpPr>
        <p:spPr>
          <a:xfrm>
            <a:off x="457200" y="457200"/>
            <a:ext cx="8229600" cy="1139825"/>
          </a:xfrm>
        </p:spPr>
        <p:txBody>
          <a:bodyPr/>
          <a:lstStyle/>
          <a:p>
            <a:r>
              <a:rPr lang="en-US" dirty="0" smtClean="0"/>
              <a:t>Developing and Implementing a Self Assessment Tool</a:t>
            </a:r>
          </a:p>
        </p:txBody>
      </p:sp>
      <p:sp>
        <p:nvSpPr>
          <p:cNvPr id="7" name="Title 1"/>
          <p:cNvSpPr txBox="1">
            <a:spLocks/>
          </p:cNvSpPr>
          <p:nvPr/>
        </p:nvSpPr>
        <p:spPr bwMode="auto">
          <a:xfrm>
            <a:off x="457200" y="5410200"/>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rPr>
              <a:t>Lakewood Resource and Referral Center</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sz="2000" kern="0" noProof="0" dirty="0" smtClean="0">
                <a:solidFill>
                  <a:schemeClr val="tx2"/>
                </a:solidFill>
                <a:effectLst>
                  <a:outerShdw blurRad="38100" dist="38100" dir="2700000" algn="tl">
                    <a:srgbClr val="000000"/>
                  </a:outerShdw>
                </a:effectLst>
                <a:latin typeface="+mj-lt"/>
                <a:ea typeface="+mj-ea"/>
                <a:cs typeface="+mj-cs"/>
              </a:rPr>
              <a:t>212 Second Street Suite 204</a:t>
            </a:r>
          </a:p>
          <a:p>
            <a:pPr marL="0" marR="0" lvl="0" indent="0" algn="ctr" defTabSz="914400" rtl="0" eaLnBrk="1" fontAlgn="base" latinLnBrk="0" hangingPunct="1">
              <a:lnSpc>
                <a:spcPct val="100000"/>
              </a:lnSpc>
              <a:spcBef>
                <a:spcPct val="0"/>
              </a:spcBef>
              <a:spcAft>
                <a:spcPct val="0"/>
              </a:spcAft>
              <a:buClrTx/>
              <a:buSzTx/>
              <a:buFontTx/>
              <a:buNone/>
              <a:tabLst/>
              <a:defRPr/>
            </a:pPr>
            <a:r>
              <a:rPr lang="en-US" sz="2000" kern="0" noProof="0" dirty="0" smtClean="0">
                <a:solidFill>
                  <a:schemeClr val="tx2"/>
                </a:solidFill>
                <a:effectLst>
                  <a:outerShdw blurRad="38100" dist="38100" dir="2700000" algn="tl">
                    <a:srgbClr val="000000"/>
                  </a:outerShdw>
                </a:effectLst>
                <a:latin typeface="+mj-lt"/>
                <a:ea typeface="+mj-ea"/>
                <a:cs typeface="+mj-cs"/>
              </a:rPr>
              <a:t>Lakewood, NJ 08701</a:t>
            </a:r>
            <a:endParaRPr kumimoji="0" lang="en-US" sz="2000" b="0"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mj-lt"/>
              <a:ea typeface="+mj-ea"/>
              <a:cs typeface="+mj-cs"/>
            </a:endParaRPr>
          </a:p>
        </p:txBody>
      </p:sp>
      <p:pic>
        <p:nvPicPr>
          <p:cNvPr id="8" name="Picture 7" descr="Self Assessment.png"/>
          <p:cNvPicPr>
            <a:picLocks noChangeAspect="1"/>
          </p:cNvPicPr>
          <p:nvPr/>
        </p:nvPicPr>
        <p:blipFill>
          <a:blip r:embed="rId3" cstate="print"/>
          <a:stretch>
            <a:fillRect/>
          </a:stretch>
        </p:blipFill>
        <p:spPr>
          <a:xfrm>
            <a:off x="2800350" y="2133600"/>
            <a:ext cx="3543300" cy="2133600"/>
          </a:xfrm>
          <a:prstGeom prst="roundRect">
            <a:avLst>
              <a:gd name="adj" fmla="val 50000"/>
            </a:avLst>
          </a:prstGeom>
          <a:effectLst>
            <a:reflection blurRad="6350" stA="52000" endA="300" endPos="35000" dir="5400000" sy="-100000" algn="bl" rotWithShape="0"/>
          </a:effectLst>
          <a:scene3d>
            <a:camera prst="orthographicFront"/>
            <a:lightRig rig="flat" dir="t"/>
          </a:scene3d>
          <a:sp3d extrusionH="1016000" prstMaterial="dkEdge">
            <a:bevelT w="1016000" h="1016000"/>
            <a:bevelB w="1016000" h="1016000"/>
            <a:contourClr>
              <a:schemeClr val="bg1"/>
            </a:contourClr>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762000" y="457200"/>
            <a:ext cx="7772400" cy="838200"/>
          </a:xfrm>
          <a:noFill/>
        </p:spPr>
        <p:txBody>
          <a:bodyPr/>
          <a:lstStyle/>
          <a:p>
            <a:pPr algn="just">
              <a:spcBef>
                <a:spcPts val="500"/>
              </a:spcBef>
              <a:spcAft>
                <a:spcPts val="500"/>
              </a:spcAft>
              <a:buFont typeface="Monotype Sorts" pitchFamily="2" charset="2"/>
              <a:buNone/>
            </a:pPr>
            <a:r>
              <a:rPr kumimoji="0" lang="en-US" dirty="0" smtClean="0"/>
              <a:t>     </a:t>
            </a:r>
            <a:r>
              <a:rPr kumimoji="0" lang="en-US" dirty="0" smtClean="0">
                <a:latin typeface="Arial" charset="0"/>
              </a:rPr>
              <a:t>How is Feedback obtained?</a:t>
            </a:r>
            <a:r>
              <a:rPr kumimoji="0" lang="en-US" dirty="0" smtClean="0"/>
              <a:t> </a:t>
            </a:r>
            <a:endParaRPr lang="en-US" dirty="0" smtClean="0"/>
          </a:p>
        </p:txBody>
      </p:sp>
      <p:sp>
        <p:nvSpPr>
          <p:cNvPr id="12291" name="Text Box 4"/>
          <p:cNvSpPr txBox="1">
            <a:spLocks noChangeArrowheads="1"/>
          </p:cNvSpPr>
          <p:nvPr/>
        </p:nvSpPr>
        <p:spPr bwMode="auto">
          <a:xfrm>
            <a:off x="1066800" y="1447800"/>
            <a:ext cx="7543800" cy="5239896"/>
          </a:xfrm>
          <a:prstGeom prst="rect">
            <a:avLst/>
          </a:prstGeom>
          <a:noFill/>
          <a:ln w="9525">
            <a:noFill/>
            <a:miter lim="800000"/>
            <a:headEnd/>
            <a:tailEnd/>
          </a:ln>
        </p:spPr>
        <p:txBody>
          <a:bodyPr wrap="square">
            <a:spAutoFit/>
          </a:bodyPr>
          <a:lstStyle/>
          <a:p>
            <a:pPr>
              <a:spcBef>
                <a:spcPts val="500"/>
              </a:spcBef>
              <a:spcAft>
                <a:spcPts val="500"/>
              </a:spcAft>
            </a:pPr>
            <a:r>
              <a:rPr lang="en-US" sz="2800" dirty="0">
                <a:latin typeface="Arial" charset="0"/>
              </a:rPr>
              <a:t>By using a questionnaire which asks participants to rate the </a:t>
            </a:r>
            <a:r>
              <a:rPr lang="en-US" sz="2800" dirty="0" smtClean="0">
                <a:latin typeface="Arial" charset="0"/>
              </a:rPr>
              <a:t>agency and individual </a:t>
            </a:r>
            <a:r>
              <a:rPr lang="en-US" sz="2800" dirty="0">
                <a:latin typeface="Arial" charset="0"/>
              </a:rPr>
              <a:t>according to observed </a:t>
            </a:r>
            <a:r>
              <a:rPr lang="en-US" sz="2800" dirty="0" smtClean="0">
                <a:latin typeface="Arial" charset="0"/>
              </a:rPr>
              <a:t>trends &amp; behaviors </a:t>
            </a:r>
            <a:r>
              <a:rPr lang="en-US" sz="2800" dirty="0">
                <a:latin typeface="Arial" charset="0"/>
              </a:rPr>
              <a:t>- usually managerial or business-specific competencies. </a:t>
            </a:r>
            <a:endParaRPr kumimoji="1" lang="en-US" sz="2800" dirty="0">
              <a:latin typeface="Arial" charset="0"/>
            </a:endParaRPr>
          </a:p>
          <a:p>
            <a:pPr>
              <a:spcBef>
                <a:spcPts val="500"/>
              </a:spcBef>
              <a:spcAft>
                <a:spcPts val="500"/>
              </a:spcAft>
            </a:pPr>
            <a:r>
              <a:rPr lang="en-US" sz="2800" dirty="0">
                <a:latin typeface="Arial" charset="0"/>
              </a:rPr>
              <a:t>This process will not suit all companies. One should assess how well it would fit with the current culture before launching a scheme and a pilot scheme is worth building into the  </a:t>
            </a:r>
            <a:r>
              <a:rPr lang="en-US" sz="2800" dirty="0" smtClean="0">
                <a:latin typeface="Arial" charset="0"/>
              </a:rPr>
              <a:t>program.</a:t>
            </a:r>
            <a:endParaRPr lang="en-US" sz="2800" dirty="0">
              <a:latin typeface="Arial" charset="0"/>
            </a:endParaRPr>
          </a:p>
          <a:p>
            <a:pPr>
              <a:spcBef>
                <a:spcPct val="50000"/>
              </a:spcBef>
            </a:pPr>
            <a:endParaRPr lang="en-US" sz="2800" dirty="0">
              <a:latin typeface="Arial" charset="0"/>
            </a:endParaRPr>
          </a:p>
        </p:txBody>
      </p:sp>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itle 3"/>
          <p:cNvSpPr>
            <a:spLocks noGrp="1"/>
          </p:cNvSpPr>
          <p:nvPr>
            <p:ph type="title"/>
          </p:nvPr>
        </p:nvSpPr>
        <p:spPr>
          <a:xfrm>
            <a:off x="914400" y="228600"/>
            <a:ext cx="7772400" cy="1143000"/>
          </a:xfrm>
        </p:spPr>
        <p:txBody>
          <a:bodyPr/>
          <a:lstStyle/>
          <a:p>
            <a:pPr algn="ctr"/>
            <a:r>
              <a:rPr lang="en-US" sz="3200" b="1" dirty="0" smtClean="0"/>
              <a:t>QUESTIONNAIRE DETAILS</a:t>
            </a:r>
          </a:p>
        </p:txBody>
      </p:sp>
      <p:sp>
        <p:nvSpPr>
          <p:cNvPr id="14338" name="Content Placeholder 3"/>
          <p:cNvSpPr>
            <a:spLocks noGrp="1"/>
          </p:cNvSpPr>
          <p:nvPr>
            <p:ph idx="1"/>
          </p:nvPr>
        </p:nvSpPr>
        <p:spPr>
          <a:xfrm>
            <a:off x="990600" y="1676400"/>
            <a:ext cx="7772400" cy="4876800"/>
          </a:xfrm>
        </p:spPr>
        <p:txBody>
          <a:bodyPr/>
          <a:lstStyle/>
          <a:p>
            <a:r>
              <a:rPr lang="en-US" sz="2000" u="sng" dirty="0" smtClean="0"/>
              <a:t>Part A</a:t>
            </a:r>
            <a:r>
              <a:rPr lang="en-US" sz="2000" dirty="0" smtClean="0"/>
              <a:t> : To be filled by the Respondent before the Interview and sent to Appraiser.</a:t>
            </a:r>
          </a:p>
          <a:p>
            <a:r>
              <a:rPr lang="en-US" sz="2000" u="sng" dirty="0" smtClean="0"/>
              <a:t>A1</a:t>
            </a:r>
            <a:r>
              <a:rPr lang="en-US" sz="2000" dirty="0" smtClean="0"/>
              <a:t> : Respondent to fill up his understanding of his duties and responsibilities.</a:t>
            </a:r>
          </a:p>
          <a:p>
            <a:r>
              <a:rPr lang="en-US" sz="2000" u="sng" dirty="0" smtClean="0"/>
              <a:t>A2</a:t>
            </a:r>
            <a:r>
              <a:rPr lang="en-US" sz="2000" dirty="0" smtClean="0"/>
              <a:t> :Discussion Points:-</a:t>
            </a:r>
          </a:p>
          <a:p>
            <a:pPr lvl="1"/>
            <a:r>
              <a:rPr lang="en-US" sz="2000" dirty="0" smtClean="0"/>
              <a:t>Has the past year been good/bad/satisfactory or otherwise for you, and why?</a:t>
            </a:r>
          </a:p>
          <a:p>
            <a:pPr lvl="1"/>
            <a:r>
              <a:rPr lang="en-US" sz="2000" dirty="0" smtClean="0"/>
              <a:t>What do you consider to be your most important achievements of the past year ? </a:t>
            </a:r>
            <a:endParaRPr lang="en-US" sz="2000" u="sng" dirty="0" smtClean="0"/>
          </a:p>
        </p:txBody>
      </p:sp>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itle 3"/>
          <p:cNvSpPr>
            <a:spLocks noGrp="1"/>
          </p:cNvSpPr>
          <p:nvPr>
            <p:ph type="title"/>
          </p:nvPr>
        </p:nvSpPr>
        <p:spPr>
          <a:xfrm>
            <a:off x="914400" y="76200"/>
            <a:ext cx="7772400" cy="1143000"/>
          </a:xfrm>
        </p:spPr>
        <p:txBody>
          <a:bodyPr/>
          <a:lstStyle/>
          <a:p>
            <a:pPr algn="ctr"/>
            <a:r>
              <a:rPr lang="en-US" sz="3200" b="1" dirty="0" smtClean="0"/>
              <a:t>QUESTIONNAIRE DETAILS</a:t>
            </a:r>
          </a:p>
        </p:txBody>
      </p:sp>
      <p:sp>
        <p:nvSpPr>
          <p:cNvPr id="15362" name="Content Placeholder 3"/>
          <p:cNvSpPr>
            <a:spLocks noGrp="1"/>
          </p:cNvSpPr>
          <p:nvPr>
            <p:ph idx="1"/>
          </p:nvPr>
        </p:nvSpPr>
        <p:spPr>
          <a:xfrm>
            <a:off x="990600" y="1219200"/>
            <a:ext cx="8153400" cy="5486400"/>
          </a:xfrm>
        </p:spPr>
        <p:txBody>
          <a:bodyPr>
            <a:normAutofit lnSpcReduction="10000"/>
          </a:bodyPr>
          <a:lstStyle/>
          <a:p>
            <a:pPr lvl="1"/>
            <a:r>
              <a:rPr lang="en-US" sz="2400" dirty="0" smtClean="0"/>
              <a:t>What do you like and dislike about working with this agency?</a:t>
            </a:r>
            <a:endParaRPr lang="en-US" sz="2000" dirty="0" smtClean="0"/>
          </a:p>
          <a:p>
            <a:pPr lvl="1"/>
            <a:r>
              <a:rPr lang="en-US" sz="2400" dirty="0" smtClean="0"/>
              <a:t>What elements of your relationship do you find most difficult?</a:t>
            </a:r>
            <a:endParaRPr lang="en-US" sz="2000" dirty="0" smtClean="0"/>
          </a:p>
          <a:p>
            <a:pPr lvl="1"/>
            <a:r>
              <a:rPr lang="en-US" sz="2400" dirty="0" smtClean="0"/>
              <a:t>What elements of your relationship interest you the most, and least?</a:t>
            </a:r>
            <a:endParaRPr lang="en-US" sz="2000" dirty="0" smtClean="0"/>
          </a:p>
          <a:p>
            <a:pPr lvl="1"/>
            <a:r>
              <a:rPr lang="en-US" sz="2400" dirty="0" smtClean="0"/>
              <a:t>What do you consider to be your most important tasks in the next year?</a:t>
            </a:r>
            <a:endParaRPr lang="en-US" sz="2000" dirty="0" smtClean="0"/>
          </a:p>
          <a:p>
            <a:pPr lvl="1"/>
            <a:r>
              <a:rPr lang="en-US" sz="2400" dirty="0" smtClean="0"/>
              <a:t>(What action could be taken to improve your performance in your current position by you, and your boss?)</a:t>
            </a:r>
            <a:endParaRPr lang="en-US" sz="2000" dirty="0" smtClean="0"/>
          </a:p>
          <a:p>
            <a:pPr lvl="1"/>
            <a:r>
              <a:rPr lang="en-US" sz="2400" dirty="0" smtClean="0"/>
              <a:t>(What kind of work or job would you like to be doing in one/two/five years time?)</a:t>
            </a:r>
            <a:endParaRPr lang="en-US" sz="2000" dirty="0" smtClean="0"/>
          </a:p>
          <a:p>
            <a:pPr lvl="1"/>
            <a:r>
              <a:rPr lang="en-US" sz="2400" dirty="0" smtClean="0"/>
              <a:t>(What sort of training/experience would benefit you in the next year?)</a:t>
            </a:r>
            <a:endParaRPr lang="en-US" sz="4000" dirty="0" smtClean="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3"/>
          <p:cNvSpPr>
            <a:spLocks noGrp="1"/>
          </p:cNvSpPr>
          <p:nvPr>
            <p:ph type="title"/>
          </p:nvPr>
        </p:nvSpPr>
        <p:spPr>
          <a:xfrm>
            <a:off x="914400" y="457200"/>
            <a:ext cx="7772400" cy="1143000"/>
          </a:xfrm>
        </p:spPr>
        <p:txBody>
          <a:bodyPr/>
          <a:lstStyle/>
          <a:p>
            <a:pPr algn="ctr"/>
            <a:r>
              <a:rPr lang="en-US" sz="3200" b="1" dirty="0" smtClean="0"/>
              <a:t>QUESTIONNAIRE DETAILS</a:t>
            </a:r>
          </a:p>
        </p:txBody>
      </p:sp>
      <p:sp>
        <p:nvSpPr>
          <p:cNvPr id="16386" name="Content Placeholder 3"/>
          <p:cNvSpPr>
            <a:spLocks noGrp="1"/>
          </p:cNvSpPr>
          <p:nvPr>
            <p:ph idx="1"/>
          </p:nvPr>
        </p:nvSpPr>
        <p:spPr>
          <a:xfrm>
            <a:off x="990600" y="1828800"/>
            <a:ext cx="7772400" cy="4876800"/>
          </a:xfrm>
        </p:spPr>
        <p:txBody>
          <a:bodyPr/>
          <a:lstStyle/>
          <a:p>
            <a:r>
              <a:rPr lang="en-US" sz="2400" u="sng" dirty="0" smtClean="0"/>
              <a:t>A3 </a:t>
            </a:r>
            <a:r>
              <a:rPr lang="en-US" sz="2400" dirty="0" smtClean="0"/>
              <a:t>: The  respondent has to list out the objectives he had set out to achieve in the past 12 months (or the period covered by this appraisal) with the measures or standards agreed - against each comment on achievement or otherwise, with reasons where appropriate. Score the performance against each objective (1-3 = poor, 4-6 = satisfactory, 7-9 = good, 10 = excellent)</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itle 3"/>
          <p:cNvSpPr>
            <a:spLocks noGrp="1"/>
          </p:cNvSpPr>
          <p:nvPr>
            <p:ph type="title"/>
          </p:nvPr>
        </p:nvSpPr>
        <p:spPr>
          <a:xfrm>
            <a:off x="914400" y="457200"/>
            <a:ext cx="7772400" cy="1143000"/>
          </a:xfrm>
        </p:spPr>
        <p:txBody>
          <a:bodyPr/>
          <a:lstStyle/>
          <a:p>
            <a:pPr algn="ctr"/>
            <a:r>
              <a:rPr lang="en-US" sz="3200" b="1" dirty="0" smtClean="0"/>
              <a:t>QUESTIONNAIRE DETAILS</a:t>
            </a:r>
          </a:p>
        </p:txBody>
      </p:sp>
      <p:sp>
        <p:nvSpPr>
          <p:cNvPr id="17410" name="Content Placeholder 3"/>
          <p:cNvSpPr>
            <a:spLocks noGrp="1"/>
          </p:cNvSpPr>
          <p:nvPr>
            <p:ph idx="1"/>
          </p:nvPr>
        </p:nvSpPr>
        <p:spPr>
          <a:xfrm>
            <a:off x="990600" y="1600200"/>
            <a:ext cx="8153400" cy="5105400"/>
          </a:xfrm>
        </p:spPr>
        <p:txBody>
          <a:bodyPr/>
          <a:lstStyle/>
          <a:p>
            <a:r>
              <a:rPr lang="en-US" sz="2400" u="sng" dirty="0" smtClean="0"/>
              <a:t>A4</a:t>
            </a:r>
            <a:r>
              <a:rPr lang="en-US" sz="2400" dirty="0" smtClean="0"/>
              <a:t> : Respondent has to score his own  capability or knowledge in the following areas in terms of your current role requirements (1-3 = poor, 4-6 = satisfactory, 7-9 = good, 10 = excellent). </a:t>
            </a:r>
          </a:p>
          <a:p>
            <a:pPr lvl="1"/>
            <a:r>
              <a:rPr lang="en-US" sz="2400" dirty="0" smtClean="0"/>
              <a:t>commercial judgment</a:t>
            </a:r>
          </a:p>
          <a:p>
            <a:pPr lvl="1"/>
            <a:r>
              <a:rPr lang="en-US" sz="2400" dirty="0" smtClean="0"/>
              <a:t>product/technical knowledge</a:t>
            </a:r>
          </a:p>
          <a:p>
            <a:pPr lvl="1"/>
            <a:r>
              <a:rPr lang="en-US" sz="2400" dirty="0" smtClean="0"/>
              <a:t>time management</a:t>
            </a:r>
          </a:p>
          <a:p>
            <a:pPr lvl="1"/>
            <a:r>
              <a:rPr lang="en-US" sz="2400" dirty="0" smtClean="0"/>
              <a:t>planning, budgeting and forecasting</a:t>
            </a:r>
          </a:p>
          <a:p>
            <a:pPr lvl="1"/>
            <a:r>
              <a:rPr lang="en-US" sz="2400" dirty="0" smtClean="0"/>
              <a:t>reporting and administration</a:t>
            </a:r>
          </a:p>
          <a:p>
            <a:pPr lvl="1"/>
            <a:endParaRPr lang="en-US" sz="2400" dirty="0" smtClean="0"/>
          </a:p>
        </p:txBody>
      </p:sp>
    </p:spTree>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3"/>
          <p:cNvSpPr>
            <a:spLocks noGrp="1"/>
          </p:cNvSpPr>
          <p:nvPr>
            <p:ph type="title"/>
          </p:nvPr>
        </p:nvSpPr>
        <p:spPr>
          <a:xfrm>
            <a:off x="914400" y="457200"/>
            <a:ext cx="7772400" cy="1143000"/>
          </a:xfrm>
        </p:spPr>
        <p:txBody>
          <a:bodyPr/>
          <a:lstStyle/>
          <a:p>
            <a:pPr algn="ctr"/>
            <a:r>
              <a:rPr lang="en-US" sz="3200" b="1" dirty="0" smtClean="0"/>
              <a:t>QUESTIONNAIRE DETAILS</a:t>
            </a:r>
          </a:p>
        </p:txBody>
      </p:sp>
      <p:sp>
        <p:nvSpPr>
          <p:cNvPr id="18434" name="Content Placeholder 3"/>
          <p:cNvSpPr>
            <a:spLocks noGrp="1"/>
          </p:cNvSpPr>
          <p:nvPr>
            <p:ph idx="1"/>
          </p:nvPr>
        </p:nvSpPr>
        <p:spPr>
          <a:xfrm>
            <a:off x="990600" y="1600200"/>
            <a:ext cx="8153400" cy="5105400"/>
          </a:xfrm>
        </p:spPr>
        <p:txBody>
          <a:bodyPr/>
          <a:lstStyle/>
          <a:p>
            <a:pPr lvl="1"/>
            <a:r>
              <a:rPr lang="en-US" sz="2400" dirty="0" smtClean="0"/>
              <a:t>communication skills</a:t>
            </a:r>
          </a:p>
          <a:p>
            <a:pPr lvl="1"/>
            <a:r>
              <a:rPr lang="en-US" sz="2400" dirty="0" smtClean="0"/>
              <a:t>delegation skills</a:t>
            </a:r>
          </a:p>
          <a:p>
            <a:pPr lvl="1"/>
            <a:r>
              <a:rPr lang="en-US" sz="2400" dirty="0" smtClean="0"/>
              <a:t>IT/equipment/machinery skills</a:t>
            </a:r>
          </a:p>
          <a:p>
            <a:pPr lvl="1"/>
            <a:r>
              <a:rPr lang="en-US" sz="2400" dirty="0" smtClean="0"/>
              <a:t>meeting expectations, deadlines and commitments</a:t>
            </a:r>
          </a:p>
          <a:p>
            <a:pPr lvl="1"/>
            <a:r>
              <a:rPr lang="en-US" sz="2400" dirty="0" smtClean="0"/>
              <a:t>creativity</a:t>
            </a:r>
          </a:p>
          <a:p>
            <a:pPr lvl="1"/>
            <a:r>
              <a:rPr lang="en-US" sz="2400" dirty="0" smtClean="0"/>
              <a:t>problem-solving and decision-making</a:t>
            </a:r>
          </a:p>
          <a:p>
            <a:pPr lvl="1"/>
            <a:r>
              <a:rPr lang="en-US" sz="2400" dirty="0" smtClean="0"/>
              <a:t>team-working and developing/helping others</a:t>
            </a:r>
          </a:p>
          <a:p>
            <a:pPr lvl="1"/>
            <a:r>
              <a:rPr lang="en-US" sz="2400" dirty="0" smtClean="0"/>
              <a:t>energy, determination and work-rate</a:t>
            </a:r>
          </a:p>
          <a:p>
            <a:pPr lvl="1"/>
            <a:r>
              <a:rPr lang="en-US" sz="2400" dirty="0" smtClean="0"/>
              <a:t>steadiness under pressure</a:t>
            </a:r>
          </a:p>
          <a:p>
            <a:pPr lvl="1"/>
            <a:r>
              <a:rPr lang="en-US" sz="2400" dirty="0" smtClean="0"/>
              <a:t>leadership and integrity</a:t>
            </a:r>
          </a:p>
        </p:txBody>
      </p:sp>
    </p:spTree>
  </p:cSld>
  <p:clrMapOvr>
    <a:masterClrMapping/>
  </p:clrMapOvr>
  <p:transition>
    <p:wipe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itle 3"/>
          <p:cNvSpPr>
            <a:spLocks noGrp="1"/>
          </p:cNvSpPr>
          <p:nvPr>
            <p:ph type="title"/>
          </p:nvPr>
        </p:nvSpPr>
        <p:spPr>
          <a:xfrm>
            <a:off x="914400" y="457200"/>
            <a:ext cx="7772400" cy="1143000"/>
          </a:xfrm>
        </p:spPr>
        <p:txBody>
          <a:bodyPr/>
          <a:lstStyle/>
          <a:p>
            <a:pPr algn="ctr"/>
            <a:r>
              <a:rPr lang="en-US" sz="3200" b="1" dirty="0" smtClean="0"/>
              <a:t>QUESTIONNAIRE DETAILS</a:t>
            </a:r>
          </a:p>
        </p:txBody>
      </p:sp>
      <p:sp>
        <p:nvSpPr>
          <p:cNvPr id="19458" name="Content Placeholder 3"/>
          <p:cNvSpPr>
            <a:spLocks noGrp="1"/>
          </p:cNvSpPr>
          <p:nvPr>
            <p:ph idx="1"/>
          </p:nvPr>
        </p:nvSpPr>
        <p:spPr>
          <a:xfrm>
            <a:off x="838200" y="1600200"/>
            <a:ext cx="8077200" cy="5105400"/>
          </a:xfrm>
        </p:spPr>
        <p:txBody>
          <a:bodyPr>
            <a:normAutofit fontScale="92500" lnSpcReduction="10000"/>
          </a:bodyPr>
          <a:lstStyle/>
          <a:p>
            <a:r>
              <a:rPr lang="en-US" sz="2800" b="1" u="sng" dirty="0" smtClean="0"/>
              <a:t>Part B</a:t>
            </a:r>
            <a:r>
              <a:rPr lang="en-US" sz="2800" u="sng" dirty="0" smtClean="0"/>
              <a:t> </a:t>
            </a:r>
            <a:r>
              <a:rPr lang="en-US" sz="2800" b="1" dirty="0" smtClean="0"/>
              <a:t>: To be filled by the Appraiser</a:t>
            </a:r>
            <a:r>
              <a:rPr lang="en-US" sz="2800" dirty="0" smtClean="0"/>
              <a:t>.</a:t>
            </a:r>
          </a:p>
          <a:p>
            <a:r>
              <a:rPr lang="en-US" sz="2800" u="sng" dirty="0" smtClean="0"/>
              <a:t>B1</a:t>
            </a:r>
            <a:r>
              <a:rPr lang="en-US" sz="2800" dirty="0" smtClean="0"/>
              <a:t> : Describe the nature of respondent’s relationship.</a:t>
            </a:r>
          </a:p>
          <a:p>
            <a:r>
              <a:rPr lang="en-US" sz="2800" u="sng" dirty="0" smtClean="0"/>
              <a:t>B2</a:t>
            </a:r>
            <a:r>
              <a:rPr lang="en-US" sz="2800" dirty="0" smtClean="0"/>
              <a:t> : Reviews discussion pts in A2.</a:t>
            </a:r>
          </a:p>
          <a:p>
            <a:r>
              <a:rPr lang="en-US" sz="2800" u="sng" dirty="0" smtClean="0"/>
              <a:t>B3</a:t>
            </a:r>
            <a:r>
              <a:rPr lang="en-US" sz="2800" dirty="0" smtClean="0"/>
              <a:t> : Reviews respondent’s objectives as given in A3.</a:t>
            </a:r>
          </a:p>
          <a:p>
            <a:r>
              <a:rPr lang="en-US" sz="2800" u="sng" dirty="0" smtClean="0"/>
              <a:t>B4</a:t>
            </a:r>
            <a:r>
              <a:rPr lang="en-US" sz="2800" dirty="0" smtClean="0"/>
              <a:t> : Scores the respondent’s knowledge or capability as given in A4.</a:t>
            </a:r>
          </a:p>
          <a:p>
            <a:r>
              <a:rPr lang="en-US" sz="2800" u="sng" dirty="0" smtClean="0"/>
              <a:t>B5</a:t>
            </a:r>
            <a:r>
              <a:rPr lang="en-US" sz="2800" dirty="0" smtClean="0"/>
              <a:t> : Discusses respondent’s relationship direction .</a:t>
            </a:r>
          </a:p>
          <a:p>
            <a:r>
              <a:rPr lang="en-US" sz="2800" u="sng" dirty="0" smtClean="0"/>
              <a:t>B6</a:t>
            </a:r>
            <a:r>
              <a:rPr lang="en-US" sz="2800" dirty="0" smtClean="0"/>
              <a:t> : Comments on competencies in current role and potential for next role or roles.</a:t>
            </a:r>
          </a:p>
          <a:p>
            <a:pPr>
              <a:buNone/>
            </a:pPr>
            <a:endParaRPr lang="en-US" sz="2800" dirty="0" smtClean="0"/>
          </a:p>
          <a:p>
            <a:endParaRPr lang="en-US" sz="2800" dirty="0" smtClean="0"/>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z="3200" dirty="0" smtClean="0"/>
              <a:t>What does 360 ̊ measure ?</a:t>
            </a:r>
          </a:p>
        </p:txBody>
      </p:sp>
      <p:sp>
        <p:nvSpPr>
          <p:cNvPr id="20483" name="Content Placeholder 2"/>
          <p:cNvSpPr>
            <a:spLocks noGrp="1"/>
          </p:cNvSpPr>
          <p:nvPr>
            <p:ph idx="1"/>
          </p:nvPr>
        </p:nvSpPr>
        <p:spPr/>
        <p:txBody>
          <a:bodyPr/>
          <a:lstStyle/>
          <a:p>
            <a:r>
              <a:rPr lang="en-US" dirty="0" smtClean="0"/>
              <a:t>360 degree measures behaviors and competencies.</a:t>
            </a:r>
          </a:p>
          <a:p>
            <a:r>
              <a:rPr lang="en-US" dirty="0" smtClean="0"/>
              <a:t>360 degree addresses skills such as listening, planning, and goal-setting.</a:t>
            </a:r>
          </a:p>
          <a:p>
            <a:r>
              <a:rPr lang="en-US" dirty="0" smtClean="0"/>
              <a:t>360 degree focuses on subjective areas such as teamwork, character, and leadership effectiveness.</a:t>
            </a:r>
          </a:p>
          <a:p>
            <a:r>
              <a:rPr lang="en-US" dirty="0" smtClean="0"/>
              <a:t>360 degree provides feedback on how others perceive the Agency</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990600" y="2895600"/>
            <a:ext cx="7772400" cy="1143000"/>
          </a:xfrm>
        </p:spPr>
        <p:txBody>
          <a:bodyPr>
            <a:normAutofit fontScale="90000"/>
          </a:bodyPr>
          <a:lstStyle/>
          <a:p>
            <a:pPr algn="ctr"/>
            <a:r>
              <a:rPr lang="en-US" sz="6600" b="1" dirty="0" smtClean="0">
                <a:solidFill>
                  <a:schemeClr val="tx1"/>
                </a:solidFill>
              </a:rPr>
              <a:t>ADVANTAGES </a:t>
            </a:r>
            <a:br>
              <a:rPr lang="en-US" sz="6600" b="1" dirty="0" smtClean="0">
                <a:solidFill>
                  <a:schemeClr val="tx1"/>
                </a:solidFill>
              </a:rPr>
            </a:br>
            <a:r>
              <a:rPr lang="en-US" sz="6600" b="1" dirty="0" smtClean="0">
                <a:solidFill>
                  <a:schemeClr val="tx1"/>
                </a:solidFill>
              </a:rPr>
              <a:t>&amp; DISADVANTAGES</a:t>
            </a:r>
          </a:p>
        </p:txBody>
      </p:sp>
    </p:spTree>
  </p:cSld>
  <p:clrMapOvr>
    <a:masterClrMapping/>
  </p:clrMapOvr>
  <p:transition>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990600" y="304800"/>
            <a:ext cx="7772400" cy="1143000"/>
          </a:xfrm>
        </p:spPr>
        <p:txBody>
          <a:bodyPr/>
          <a:lstStyle/>
          <a:p>
            <a:pPr algn="ctr"/>
            <a:r>
              <a:rPr lang="en-US" sz="3200" b="1" dirty="0" smtClean="0">
                <a:effectLst>
                  <a:outerShdw blurRad="38100" dist="38100" dir="2700000" algn="tl">
                    <a:srgbClr val="000000">
                      <a:alpha val="43137"/>
                    </a:srgbClr>
                  </a:outerShdw>
                </a:effectLst>
              </a:rPr>
              <a:t>Advantages ..</a:t>
            </a:r>
          </a:p>
        </p:txBody>
      </p:sp>
      <p:sp>
        <p:nvSpPr>
          <p:cNvPr id="22531" name="Content Placeholder 2"/>
          <p:cNvSpPr>
            <a:spLocks noGrp="1"/>
          </p:cNvSpPr>
          <p:nvPr>
            <p:ph idx="1"/>
          </p:nvPr>
        </p:nvSpPr>
        <p:spPr>
          <a:xfrm>
            <a:off x="990600" y="1524000"/>
            <a:ext cx="7772400" cy="5181600"/>
          </a:xfrm>
        </p:spPr>
        <p:txBody>
          <a:bodyPr>
            <a:normAutofit lnSpcReduction="10000"/>
          </a:bodyPr>
          <a:lstStyle/>
          <a:p>
            <a:r>
              <a:rPr lang="en-US" sz="2800" dirty="0" smtClean="0">
                <a:latin typeface="Arial" charset="0"/>
                <a:cs typeface="Arial" charset="0"/>
              </a:rPr>
              <a:t>Method of collecting information from as many sources in employees’ and clients’ environment.</a:t>
            </a:r>
          </a:p>
          <a:p>
            <a:r>
              <a:rPr lang="en-US" sz="2800" dirty="0" smtClean="0">
                <a:latin typeface="Arial" charset="0"/>
                <a:cs typeface="Arial" charset="0"/>
              </a:rPr>
              <a:t>Honest assessment  as viewed by a variety of constituents.</a:t>
            </a:r>
          </a:p>
          <a:p>
            <a:r>
              <a:rPr lang="en-US" sz="2800" dirty="0" smtClean="0">
                <a:latin typeface="Arial" charset="0"/>
                <a:cs typeface="Arial" charset="0"/>
              </a:rPr>
              <a:t>Confidential input from many people of how an agency fares in its mission and employee in his job.</a:t>
            </a:r>
          </a:p>
          <a:p>
            <a:r>
              <a:rPr lang="en-US" sz="2800" dirty="0" smtClean="0">
                <a:latin typeface="Arial" charset="0"/>
                <a:cs typeface="Arial" charset="0"/>
              </a:rPr>
              <a:t>Helps the agency in seeing themselves as others see them.</a:t>
            </a:r>
          </a:p>
          <a:p>
            <a:r>
              <a:rPr lang="en-US" sz="2800" dirty="0" smtClean="0">
                <a:latin typeface="Arial" charset="0"/>
                <a:cs typeface="Arial" charset="0"/>
              </a:rPr>
              <a:t>It provides information which neither  senior level  nor client may be aware of.</a:t>
            </a:r>
          </a:p>
          <a:p>
            <a:endParaRPr lang="en-US" sz="2800" dirty="0" smtClean="0">
              <a:latin typeface="Arial" charset="0"/>
              <a:cs typeface="Arial" charset="0"/>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lgn="ctr"/>
            <a:r>
              <a:rPr lang="en-US" sz="3200" b="1" dirty="0" smtClean="0"/>
              <a:t>The Topics We’ll be Covering</a:t>
            </a:r>
          </a:p>
        </p:txBody>
      </p:sp>
      <p:sp>
        <p:nvSpPr>
          <p:cNvPr id="4099" name="Content Placeholder 2"/>
          <p:cNvSpPr>
            <a:spLocks noGrp="1"/>
          </p:cNvSpPr>
          <p:nvPr>
            <p:ph idx="1"/>
          </p:nvPr>
        </p:nvSpPr>
        <p:spPr/>
        <p:txBody>
          <a:bodyPr/>
          <a:lstStyle/>
          <a:p>
            <a:r>
              <a:rPr lang="en-US" dirty="0" smtClean="0"/>
              <a:t>Appraisal Systems.</a:t>
            </a:r>
          </a:p>
          <a:p>
            <a:r>
              <a:rPr lang="en-US" dirty="0" smtClean="0"/>
              <a:t>What is 360</a:t>
            </a:r>
            <a:r>
              <a:rPr lang="en-US" sz="4000" dirty="0" smtClean="0"/>
              <a:t> ̊</a:t>
            </a:r>
            <a:r>
              <a:rPr lang="en-US" dirty="0" smtClean="0"/>
              <a:t>?</a:t>
            </a:r>
          </a:p>
          <a:p>
            <a:r>
              <a:rPr lang="en-US" dirty="0" smtClean="0"/>
              <a:t>Process of  360 ̊  Assessment.</a:t>
            </a:r>
          </a:p>
          <a:p>
            <a:r>
              <a:rPr lang="en-US" dirty="0" smtClean="0"/>
              <a:t>Advantages and Disadvantages.</a:t>
            </a:r>
          </a:p>
          <a:p>
            <a:r>
              <a:rPr lang="en-US" dirty="0" smtClean="0"/>
              <a:t>Leading Questions and Suggestions.</a:t>
            </a:r>
          </a:p>
        </p:txBody>
      </p:sp>
    </p:spTree>
  </p:cSld>
  <p:clrMapOvr>
    <a:masterClrMapping/>
  </p:clrMapOvr>
  <p:transition>
    <p:wipe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990600" y="304800"/>
            <a:ext cx="7772400" cy="1143000"/>
          </a:xfrm>
        </p:spPr>
        <p:txBody>
          <a:bodyPr/>
          <a:lstStyle/>
          <a:p>
            <a:pPr algn="ctr"/>
            <a:r>
              <a:rPr lang="en-US" sz="3200" b="1" dirty="0" smtClean="0"/>
              <a:t>Advantages</a:t>
            </a:r>
          </a:p>
        </p:txBody>
      </p:sp>
      <p:sp>
        <p:nvSpPr>
          <p:cNvPr id="23555" name="Content Placeholder 2"/>
          <p:cNvSpPr>
            <a:spLocks noGrp="1"/>
          </p:cNvSpPr>
          <p:nvPr>
            <p:ph idx="1"/>
          </p:nvPr>
        </p:nvSpPr>
        <p:spPr>
          <a:xfrm>
            <a:off x="990600" y="1524000"/>
            <a:ext cx="7772400" cy="5181600"/>
          </a:xfrm>
        </p:spPr>
        <p:txBody>
          <a:bodyPr/>
          <a:lstStyle/>
          <a:p>
            <a:r>
              <a:rPr lang="en-US" sz="2800" dirty="0" smtClean="0">
                <a:latin typeface="Arial" charset="0"/>
                <a:cs typeface="Arial" charset="0"/>
              </a:rPr>
              <a:t>Confidentiality an important aspect.</a:t>
            </a:r>
          </a:p>
          <a:p>
            <a:r>
              <a:rPr lang="en-US" sz="2800" dirty="0" smtClean="0">
                <a:latin typeface="Arial" charset="0"/>
                <a:cs typeface="Arial" charset="0"/>
              </a:rPr>
              <a:t>Respondents find this method to be fair.</a:t>
            </a:r>
          </a:p>
          <a:p>
            <a:r>
              <a:rPr lang="en-US" sz="2800" dirty="0" smtClean="0">
                <a:latin typeface="Arial" charset="0"/>
                <a:cs typeface="Arial" charset="0"/>
              </a:rPr>
              <a:t>Gives an indication of performance  enhancing or distracting work situation.</a:t>
            </a:r>
          </a:p>
          <a:p>
            <a:r>
              <a:rPr lang="en-US" sz="2800" dirty="0" smtClean="0">
                <a:latin typeface="Arial" charset="0"/>
                <a:cs typeface="Arial" charset="0"/>
              </a:rPr>
              <a:t>Allows to improve the system creating greater harmony and overall improvement.</a:t>
            </a:r>
          </a:p>
          <a:p>
            <a:r>
              <a:rPr lang="en-US" sz="2800" dirty="0" smtClean="0">
                <a:latin typeface="Arial" charset="0"/>
                <a:cs typeface="Arial" charset="0"/>
              </a:rPr>
              <a:t>Help agency identify  strength  and address skill gaps.</a:t>
            </a:r>
          </a:p>
          <a:p>
            <a:r>
              <a:rPr lang="en-US" sz="2800" dirty="0" smtClean="0">
                <a:latin typeface="Arial" charset="0"/>
                <a:cs typeface="Arial" charset="0"/>
              </a:rPr>
              <a:t>Lends to continuous learning , growing self confidence  and improved productivity.</a:t>
            </a:r>
          </a:p>
          <a:p>
            <a:endParaRPr lang="en-US" sz="2800" dirty="0" smtClean="0">
              <a:latin typeface="Arial" charset="0"/>
              <a:cs typeface="Arial" charset="0"/>
            </a:endParaRPr>
          </a:p>
          <a:p>
            <a:endParaRPr lang="en-US" sz="2800" dirty="0" smtClean="0">
              <a:latin typeface="Arial" charset="0"/>
              <a:cs typeface="Arial" charset="0"/>
            </a:endParaRPr>
          </a:p>
          <a:p>
            <a:endParaRPr lang="en-US" sz="2800" dirty="0" smtClean="0">
              <a:latin typeface="Arial" charset="0"/>
              <a:cs typeface="Arial" charset="0"/>
            </a:endParaRPr>
          </a:p>
          <a:p>
            <a:endParaRPr lang="en-US" sz="2800" dirty="0" smtClean="0">
              <a:latin typeface="Arial" charset="0"/>
              <a:cs typeface="Arial" charset="0"/>
            </a:endParaRPr>
          </a:p>
        </p:txBody>
      </p:sp>
    </p:spTree>
  </p:cSld>
  <p:clrMapOvr>
    <a:masterClrMapping/>
  </p:clrMapOvr>
  <p:transition>
    <p:wipe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990600" y="304800"/>
            <a:ext cx="7772400" cy="1143000"/>
          </a:xfrm>
        </p:spPr>
        <p:txBody>
          <a:bodyPr/>
          <a:lstStyle/>
          <a:p>
            <a:pPr algn="ctr"/>
            <a:r>
              <a:rPr lang="en-US" sz="3200" b="1" dirty="0" smtClean="0"/>
              <a:t>Advantages to the Senior Level </a:t>
            </a:r>
          </a:p>
        </p:txBody>
      </p:sp>
      <p:sp>
        <p:nvSpPr>
          <p:cNvPr id="24579" name="Content Placeholder 2"/>
          <p:cNvSpPr>
            <a:spLocks noGrp="1"/>
          </p:cNvSpPr>
          <p:nvPr>
            <p:ph idx="1"/>
          </p:nvPr>
        </p:nvSpPr>
        <p:spPr>
          <a:xfrm>
            <a:off x="990600" y="1905000"/>
            <a:ext cx="7772400" cy="5181600"/>
          </a:xfrm>
        </p:spPr>
        <p:txBody>
          <a:bodyPr/>
          <a:lstStyle/>
          <a:p>
            <a:r>
              <a:rPr lang="en-US" sz="2800" dirty="0" smtClean="0">
                <a:latin typeface="Arial" charset="0"/>
                <a:cs typeface="Arial" charset="0"/>
              </a:rPr>
              <a:t>The system is helpful to the senior level as :</a:t>
            </a:r>
          </a:p>
          <a:p>
            <a:pPr>
              <a:buFont typeface="Monotype Sorts" pitchFamily="2" charset="2"/>
              <a:buNone/>
            </a:pPr>
            <a:endParaRPr lang="en-US" sz="2800" dirty="0" smtClean="0">
              <a:latin typeface="Arial" charset="0"/>
              <a:cs typeface="Arial" charset="0"/>
            </a:endParaRPr>
          </a:p>
          <a:p>
            <a:pPr lvl="1"/>
            <a:r>
              <a:rPr lang="en-US" sz="2400" dirty="0" smtClean="0">
                <a:latin typeface="Arial" charset="0"/>
                <a:cs typeface="Arial" charset="0"/>
              </a:rPr>
              <a:t>Accurate assessment.</a:t>
            </a:r>
          </a:p>
          <a:p>
            <a:pPr lvl="1"/>
            <a:endParaRPr lang="en-US" sz="2400" dirty="0" smtClean="0">
              <a:latin typeface="Arial" charset="0"/>
              <a:cs typeface="Arial" charset="0"/>
            </a:endParaRPr>
          </a:p>
          <a:p>
            <a:pPr lvl="1"/>
            <a:r>
              <a:rPr lang="en-US" sz="2400" dirty="0" smtClean="0">
                <a:latin typeface="Arial" charset="0"/>
                <a:cs typeface="Arial" charset="0"/>
              </a:rPr>
              <a:t>Eliminate Routines.</a:t>
            </a:r>
          </a:p>
          <a:p>
            <a:pPr lvl="1"/>
            <a:endParaRPr lang="en-US" sz="2400" dirty="0" smtClean="0">
              <a:latin typeface="Arial" charset="0"/>
              <a:cs typeface="Arial" charset="0"/>
            </a:endParaRPr>
          </a:p>
          <a:p>
            <a:pPr lvl="1"/>
            <a:r>
              <a:rPr lang="en-US" sz="2400" dirty="0" smtClean="0">
                <a:latin typeface="Arial" charset="0"/>
                <a:cs typeface="Arial" charset="0"/>
              </a:rPr>
              <a:t>Provides greater Objectivity.</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914400" y="304800"/>
            <a:ext cx="8229600" cy="1077218"/>
          </a:xfrm>
          <a:prstGeom prst="rect">
            <a:avLst/>
          </a:prstGeom>
          <a:noFill/>
          <a:ln w="9525">
            <a:noFill/>
            <a:miter lim="800000"/>
            <a:headEnd/>
            <a:tailEnd/>
          </a:ln>
        </p:spPr>
        <p:txBody>
          <a:bodyPr>
            <a:spAutoFit/>
          </a:bodyPr>
          <a:lstStyle/>
          <a:p>
            <a:pPr algn="ctr">
              <a:spcBef>
                <a:spcPct val="50000"/>
              </a:spcBef>
            </a:pPr>
            <a:r>
              <a:rPr lang="en-US" sz="3200" b="1" dirty="0">
                <a:solidFill>
                  <a:schemeClr val="tx2"/>
                </a:solidFill>
                <a:effectLst>
                  <a:outerShdw blurRad="38100" dist="38100" dir="2700000" algn="tl">
                    <a:srgbClr val="000000">
                      <a:alpha val="43137"/>
                    </a:srgbClr>
                  </a:outerShdw>
                </a:effectLst>
                <a:latin typeface="Arial" charset="0"/>
              </a:rPr>
              <a:t>Why 360 degree </a:t>
            </a:r>
            <a:r>
              <a:rPr lang="en-US" sz="3200" b="1" dirty="0" smtClean="0">
                <a:solidFill>
                  <a:schemeClr val="tx2"/>
                </a:solidFill>
                <a:effectLst>
                  <a:outerShdw blurRad="38100" dist="38100" dir="2700000" algn="tl">
                    <a:srgbClr val="000000">
                      <a:alpha val="43137"/>
                    </a:srgbClr>
                  </a:outerShdw>
                </a:effectLst>
                <a:latin typeface="Arial" charset="0"/>
              </a:rPr>
              <a:t>Assessment  </a:t>
            </a:r>
            <a:r>
              <a:rPr lang="en-US" sz="3200" b="1" dirty="0">
                <a:solidFill>
                  <a:schemeClr val="tx2"/>
                </a:solidFill>
                <a:effectLst>
                  <a:outerShdw blurRad="38100" dist="38100" dir="2700000" algn="tl">
                    <a:srgbClr val="000000">
                      <a:alpha val="43137"/>
                    </a:srgbClr>
                  </a:outerShdw>
                </a:effectLst>
                <a:latin typeface="Arial" charset="0"/>
              </a:rPr>
              <a:t>Programs Fail? </a:t>
            </a:r>
          </a:p>
        </p:txBody>
      </p:sp>
      <p:sp>
        <p:nvSpPr>
          <p:cNvPr id="25603" name="Rectangle 3"/>
          <p:cNvSpPr>
            <a:spLocks noChangeArrowheads="1"/>
          </p:cNvSpPr>
          <p:nvPr/>
        </p:nvSpPr>
        <p:spPr bwMode="auto">
          <a:xfrm>
            <a:off x="1066800" y="228601"/>
            <a:ext cx="7696200" cy="5355312"/>
          </a:xfrm>
          <a:prstGeom prst="rect">
            <a:avLst/>
          </a:prstGeom>
          <a:noFill/>
          <a:ln w="9525">
            <a:noFill/>
            <a:miter lim="800000"/>
            <a:headEnd/>
            <a:tailEnd/>
          </a:ln>
        </p:spPr>
        <p:txBody>
          <a:bodyPr wrap="square">
            <a:spAutoFit/>
          </a:bodyPr>
          <a:lstStyle/>
          <a:p>
            <a:endParaRPr lang="en-US" dirty="0"/>
          </a:p>
          <a:p>
            <a:endParaRPr lang="en-US" dirty="0"/>
          </a:p>
          <a:p>
            <a:endParaRPr lang="en-US" dirty="0"/>
          </a:p>
          <a:p>
            <a:endParaRPr lang="en-US" dirty="0"/>
          </a:p>
          <a:p>
            <a:r>
              <a:rPr lang="en-US" dirty="0"/>
              <a:t>360 performance rating system is not a validated or corroborated technique for </a:t>
            </a:r>
            <a:r>
              <a:rPr lang="en-US" dirty="0" smtClean="0"/>
              <a:t>Agency Assessment.</a:t>
            </a:r>
            <a:r>
              <a:rPr lang="en-US" dirty="0"/>
              <a:t/>
            </a:r>
            <a:br>
              <a:rPr lang="en-US" dirty="0"/>
            </a:br>
            <a:r>
              <a:rPr lang="en-US" dirty="0"/>
              <a:t/>
            </a:r>
            <a:br>
              <a:rPr lang="en-US" dirty="0"/>
            </a:br>
            <a:r>
              <a:rPr lang="en-US" dirty="0"/>
              <a:t>With the increase in the number of raters from one to five (commonly), it become difficult to separate, calculate and eliminate personal biasness and differences.</a:t>
            </a:r>
            <a:br>
              <a:rPr lang="en-US" dirty="0"/>
            </a:br>
            <a:r>
              <a:rPr lang="en-US" dirty="0"/>
              <a:t/>
            </a:r>
            <a:br>
              <a:rPr lang="en-US" dirty="0"/>
            </a:br>
            <a:r>
              <a:rPr lang="en-US" dirty="0"/>
              <a:t>It is often time consuming and difficult to analyze the information gathered. </a:t>
            </a:r>
          </a:p>
          <a:p>
            <a:r>
              <a:rPr lang="en-US" dirty="0"/>
              <a:t/>
            </a:r>
            <a:br>
              <a:rPr lang="en-US" dirty="0"/>
            </a:br>
            <a:r>
              <a:rPr lang="en-US" dirty="0"/>
              <a:t>The results can be manipulated by the </a:t>
            </a:r>
            <a:r>
              <a:rPr lang="en-US" dirty="0" smtClean="0"/>
              <a:t>respondents </a:t>
            </a:r>
            <a:r>
              <a:rPr lang="en-US" dirty="0"/>
              <a:t>towards their desired ratings with the help of the raters.</a:t>
            </a:r>
          </a:p>
          <a:p>
            <a:r>
              <a:rPr lang="en-US" dirty="0"/>
              <a:t/>
            </a:r>
            <a:br>
              <a:rPr lang="en-US" dirty="0"/>
            </a:br>
            <a:endParaRPr lang="en-US" dirty="0"/>
          </a:p>
          <a:p>
            <a:r>
              <a:rPr lang="en-US" dirty="0"/>
              <a:t> </a:t>
            </a:r>
          </a:p>
        </p:txBody>
      </p:sp>
    </p:spTree>
  </p:cSld>
  <p:clrMapOvr>
    <a:masterClrMapping/>
  </p:clrMapOvr>
  <p:transition>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914400" y="304800"/>
            <a:ext cx="8229600" cy="1077218"/>
          </a:xfrm>
          <a:prstGeom prst="rect">
            <a:avLst/>
          </a:prstGeom>
          <a:noFill/>
          <a:ln w="9525">
            <a:noFill/>
            <a:miter lim="800000"/>
            <a:headEnd/>
            <a:tailEnd/>
          </a:ln>
        </p:spPr>
        <p:txBody>
          <a:bodyPr>
            <a:spAutoFit/>
          </a:bodyPr>
          <a:lstStyle/>
          <a:p>
            <a:pPr algn="ctr">
              <a:spcBef>
                <a:spcPct val="50000"/>
              </a:spcBef>
            </a:pPr>
            <a:r>
              <a:rPr lang="en-US" sz="3200" b="1" dirty="0" smtClean="0">
                <a:solidFill>
                  <a:schemeClr val="tx2"/>
                </a:solidFill>
                <a:effectLst>
                  <a:outerShdw blurRad="38100" dist="38100" dir="2700000" algn="tl">
                    <a:srgbClr val="000000">
                      <a:alpha val="43137"/>
                    </a:srgbClr>
                  </a:outerShdw>
                </a:effectLst>
                <a:latin typeface="Arial" charset="0"/>
              </a:rPr>
              <a:t>Why </a:t>
            </a:r>
            <a:r>
              <a:rPr lang="en-US" sz="3200" b="1" dirty="0">
                <a:solidFill>
                  <a:schemeClr val="tx2"/>
                </a:solidFill>
                <a:effectLst>
                  <a:outerShdw blurRad="38100" dist="38100" dir="2700000" algn="tl">
                    <a:srgbClr val="000000">
                      <a:alpha val="43137"/>
                    </a:srgbClr>
                  </a:outerShdw>
                </a:effectLst>
                <a:latin typeface="Arial" charset="0"/>
              </a:rPr>
              <a:t>360 degree </a:t>
            </a:r>
            <a:r>
              <a:rPr lang="en-US" sz="3200" b="1" dirty="0" smtClean="0">
                <a:solidFill>
                  <a:schemeClr val="tx2"/>
                </a:solidFill>
                <a:effectLst>
                  <a:outerShdw blurRad="38100" dist="38100" dir="2700000" algn="tl">
                    <a:srgbClr val="000000">
                      <a:alpha val="43137"/>
                    </a:srgbClr>
                  </a:outerShdw>
                </a:effectLst>
                <a:latin typeface="Arial" charset="0"/>
              </a:rPr>
              <a:t>Assessment </a:t>
            </a:r>
            <a:r>
              <a:rPr lang="en-US" sz="3200" b="1" dirty="0">
                <a:solidFill>
                  <a:schemeClr val="tx2"/>
                </a:solidFill>
                <a:effectLst>
                  <a:outerShdw blurRad="38100" dist="38100" dir="2700000" algn="tl">
                    <a:srgbClr val="000000">
                      <a:alpha val="43137"/>
                    </a:srgbClr>
                  </a:outerShdw>
                </a:effectLst>
                <a:latin typeface="Arial" charset="0"/>
              </a:rPr>
              <a:t>Programs Fail? </a:t>
            </a:r>
          </a:p>
        </p:txBody>
      </p:sp>
      <p:sp>
        <p:nvSpPr>
          <p:cNvPr id="26627" name="Rectangle 3"/>
          <p:cNvSpPr>
            <a:spLocks noChangeArrowheads="1"/>
          </p:cNvSpPr>
          <p:nvPr/>
        </p:nvSpPr>
        <p:spPr bwMode="auto">
          <a:xfrm>
            <a:off x="990600" y="1524000"/>
            <a:ext cx="7848600" cy="3970318"/>
          </a:xfrm>
          <a:prstGeom prst="rect">
            <a:avLst/>
          </a:prstGeom>
          <a:noFill/>
          <a:ln w="9525">
            <a:noFill/>
            <a:miter lim="800000"/>
            <a:headEnd/>
            <a:tailEnd/>
          </a:ln>
        </p:spPr>
        <p:txBody>
          <a:bodyPr>
            <a:spAutoFit/>
          </a:bodyPr>
          <a:lstStyle/>
          <a:p>
            <a:r>
              <a:rPr lang="en-US" dirty="0"/>
              <a:t>The 360 degree appraisal mechanism </a:t>
            </a:r>
            <a:r>
              <a:rPr lang="en-US" dirty="0" smtClean="0"/>
              <a:t>when used for employee appraisals can </a:t>
            </a:r>
            <a:r>
              <a:rPr lang="en-US" dirty="0"/>
              <a:t>have </a:t>
            </a:r>
            <a:r>
              <a:rPr lang="en-US" dirty="0" smtClean="0"/>
              <a:t>an adverse effect </a:t>
            </a:r>
            <a:r>
              <a:rPr lang="en-US" dirty="0"/>
              <a:t>on  the  </a:t>
            </a:r>
            <a:r>
              <a:rPr lang="en-US" b="1" dirty="0"/>
              <a:t>motivation and the performance</a:t>
            </a:r>
            <a:r>
              <a:rPr lang="en-US" dirty="0"/>
              <a:t> of the </a:t>
            </a:r>
            <a:r>
              <a:rPr lang="en-US" dirty="0" smtClean="0"/>
              <a:t>employees.</a:t>
            </a:r>
            <a:endParaRPr lang="en-US" dirty="0"/>
          </a:p>
          <a:p>
            <a:r>
              <a:rPr lang="en-US" dirty="0"/>
              <a:t/>
            </a:r>
            <a:br>
              <a:rPr lang="en-US" dirty="0"/>
            </a:br>
            <a:r>
              <a:rPr lang="en-US" b="1" dirty="0"/>
              <a:t>360 degree feedback –</a:t>
            </a:r>
            <a:r>
              <a:rPr lang="en-US" dirty="0"/>
              <a:t> as a process requires commitment of top management and the HR, resources(time, financial resources etc), planned implementation and follow up.</a:t>
            </a:r>
            <a:br>
              <a:rPr lang="en-US" dirty="0"/>
            </a:br>
            <a:r>
              <a:rPr lang="en-US" dirty="0"/>
              <a:t/>
            </a:r>
            <a:br>
              <a:rPr lang="en-US" dirty="0"/>
            </a:br>
            <a:r>
              <a:rPr lang="en-US" dirty="0"/>
              <a:t>360 degree feedback can be adversely affected by the customers perception of the </a:t>
            </a:r>
            <a:r>
              <a:rPr lang="en-US" dirty="0" smtClean="0"/>
              <a:t>organization </a:t>
            </a:r>
            <a:r>
              <a:rPr lang="en-US" dirty="0"/>
              <a:t>and their incomplete knowledge about the process and the clarity of the process.</a:t>
            </a:r>
            <a:br>
              <a:rPr lang="en-US" dirty="0"/>
            </a:br>
            <a:r>
              <a:rPr lang="en-US" dirty="0"/>
              <a:t/>
            </a:r>
            <a:br>
              <a:rPr lang="en-US" dirty="0"/>
            </a:br>
            <a:r>
              <a:rPr lang="en-US" dirty="0"/>
              <a:t>Often, the process suffers because of the lack of knowledge on the part of the participants or the raters.</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990600" y="304800"/>
            <a:ext cx="7772400" cy="1143000"/>
          </a:xfrm>
        </p:spPr>
        <p:txBody>
          <a:bodyPr/>
          <a:lstStyle/>
          <a:p>
            <a:pPr algn="ctr"/>
            <a:r>
              <a:rPr lang="en-US" sz="3200" b="1" dirty="0" smtClean="0"/>
              <a:t>Key Considerations</a:t>
            </a:r>
          </a:p>
        </p:txBody>
      </p:sp>
      <p:sp>
        <p:nvSpPr>
          <p:cNvPr id="27651" name="Content Placeholder 2"/>
          <p:cNvSpPr>
            <a:spLocks noGrp="1"/>
          </p:cNvSpPr>
          <p:nvPr>
            <p:ph idx="1"/>
          </p:nvPr>
        </p:nvSpPr>
        <p:spPr>
          <a:xfrm>
            <a:off x="990600" y="1524000"/>
            <a:ext cx="7772400" cy="5181600"/>
          </a:xfrm>
        </p:spPr>
        <p:txBody>
          <a:bodyPr/>
          <a:lstStyle/>
          <a:p>
            <a:r>
              <a:rPr lang="en-US" sz="2800" dirty="0" smtClean="0">
                <a:latin typeface="Arial" charset="0"/>
                <a:cs typeface="Arial" charset="0"/>
              </a:rPr>
              <a:t>Is your organization committed to continuous learning?</a:t>
            </a:r>
          </a:p>
          <a:p>
            <a:r>
              <a:rPr lang="en-US" sz="2800" dirty="0" smtClean="0">
                <a:latin typeface="Arial" charset="0"/>
                <a:cs typeface="Arial" charset="0"/>
              </a:rPr>
              <a:t>Does your organization see the value of developing leaders in-house?</a:t>
            </a:r>
          </a:p>
          <a:p>
            <a:r>
              <a:rPr lang="en-US" sz="2800" dirty="0" smtClean="0">
                <a:latin typeface="Arial" charset="0"/>
                <a:cs typeface="Arial" charset="0"/>
              </a:rPr>
              <a:t>Are you willing to make the changes necessary to do this?</a:t>
            </a:r>
          </a:p>
          <a:p>
            <a:r>
              <a:rPr lang="en-US" sz="2800" dirty="0" smtClean="0">
                <a:latin typeface="Arial" charset="0"/>
                <a:cs typeface="Arial" charset="0"/>
              </a:rPr>
              <a:t>What is the level of trust in your organization? Will your culture support honest feedback?</a:t>
            </a:r>
          </a:p>
          <a:p>
            <a:r>
              <a:rPr lang="en-US" sz="2800" dirty="0" smtClean="0">
                <a:latin typeface="Arial" charset="0"/>
                <a:cs typeface="Arial" charset="0"/>
              </a:rPr>
              <a:t>Is upper level management willing to lead the way and volunteer for 360-degree evaluation?</a:t>
            </a:r>
          </a:p>
          <a:p>
            <a:endParaRPr lang="en-US" sz="2800" dirty="0" smtClean="0">
              <a:latin typeface="Arial" charset="0"/>
              <a:cs typeface="Arial" charset="0"/>
            </a:endParaRPr>
          </a:p>
        </p:txBody>
      </p:sp>
    </p:spTree>
  </p:cSld>
  <p:clrMapOvr>
    <a:masterClrMapping/>
  </p:clrMapOvr>
  <p:transition>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z="3200" dirty="0" smtClean="0">
                <a:latin typeface="Arial" charset="0"/>
              </a:rPr>
              <a:t>Training Appraisers</a:t>
            </a:r>
          </a:p>
        </p:txBody>
      </p:sp>
      <p:sp>
        <p:nvSpPr>
          <p:cNvPr id="28675" name="Rectangle 3"/>
          <p:cNvSpPr>
            <a:spLocks noGrp="1" noChangeArrowheads="1"/>
          </p:cNvSpPr>
          <p:nvPr>
            <p:ph idx="1"/>
          </p:nvPr>
        </p:nvSpPr>
        <p:spPr/>
        <p:txBody>
          <a:bodyPr/>
          <a:lstStyle/>
          <a:p>
            <a:pPr>
              <a:buFont typeface="Monotype Sorts" pitchFamily="2" charset="2"/>
              <a:buNone/>
            </a:pPr>
            <a:r>
              <a:rPr lang="en-US" dirty="0" smtClean="0">
                <a:latin typeface="Arial" charset="0"/>
              </a:rPr>
              <a:t>Train appraisers to eliminate rater error</a:t>
            </a:r>
          </a:p>
          <a:p>
            <a:pPr>
              <a:buFont typeface="Monotype Sorts" pitchFamily="2" charset="2"/>
              <a:buNone/>
            </a:pPr>
            <a:endParaRPr lang="en-US" dirty="0" smtClean="0">
              <a:latin typeface="Arial" charset="0"/>
            </a:endParaRPr>
          </a:p>
          <a:p>
            <a:pPr lvl="1"/>
            <a:r>
              <a:rPr lang="en-US" dirty="0" smtClean="0">
                <a:latin typeface="Arial" charset="0"/>
              </a:rPr>
              <a:t>Error of central tendency</a:t>
            </a:r>
          </a:p>
          <a:p>
            <a:pPr lvl="1"/>
            <a:r>
              <a:rPr lang="en-US" dirty="0" smtClean="0">
                <a:latin typeface="Arial" charset="0"/>
              </a:rPr>
              <a:t>Leniency or strictness error</a:t>
            </a:r>
          </a:p>
          <a:p>
            <a:pPr lvl="1"/>
            <a:r>
              <a:rPr lang="en-US" smtClean="0">
                <a:latin typeface="Arial" charset="0"/>
              </a:rPr>
              <a:t>Recent Response error</a:t>
            </a:r>
            <a:endParaRPr lang="en-US" dirty="0" smtClean="0">
              <a:latin typeface="Arial" charset="0"/>
            </a:endParaRPr>
          </a:p>
          <a:p>
            <a:pPr lvl="1"/>
            <a:r>
              <a:rPr lang="en-US" dirty="0" smtClean="0">
                <a:latin typeface="Arial" charset="0"/>
              </a:rPr>
              <a:t>Contrast error</a:t>
            </a:r>
          </a:p>
          <a:p>
            <a:pPr lvl="1"/>
            <a:r>
              <a:rPr lang="en-US" dirty="0" smtClean="0">
                <a:latin typeface="Arial" charset="0"/>
              </a:rPr>
              <a:t>Similar to me error</a:t>
            </a:r>
          </a:p>
          <a:p>
            <a:pPr>
              <a:buFont typeface="Monotype Sorts" pitchFamily="2" charset="2"/>
              <a:buNone/>
            </a:pPr>
            <a:endParaRPr lang="en-US" dirty="0" smtClean="0">
              <a:latin typeface="Arial" charset="0"/>
            </a:endParaRPr>
          </a:p>
        </p:txBody>
      </p:sp>
    </p:spTree>
  </p:cSld>
  <p:clrMapOvr>
    <a:masterClrMapping/>
  </p:clrMapOvr>
  <p:transition>
    <p:wipe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z="3200" dirty="0" smtClean="0">
                <a:latin typeface="Arial" charset="0"/>
              </a:rPr>
              <a:t>Effective appraisal programs . . .</a:t>
            </a:r>
          </a:p>
        </p:txBody>
      </p:sp>
      <p:sp>
        <p:nvSpPr>
          <p:cNvPr id="29699" name="Rectangle 3"/>
          <p:cNvSpPr>
            <a:spLocks noGrp="1" noChangeArrowheads="1"/>
          </p:cNvSpPr>
          <p:nvPr>
            <p:ph idx="1"/>
          </p:nvPr>
        </p:nvSpPr>
        <p:spPr>
          <a:xfrm>
            <a:off x="990600" y="1752600"/>
            <a:ext cx="7772400" cy="4114800"/>
          </a:xfrm>
        </p:spPr>
        <p:txBody>
          <a:bodyPr/>
          <a:lstStyle/>
          <a:p>
            <a:pPr>
              <a:lnSpc>
                <a:spcPct val="90000"/>
              </a:lnSpc>
              <a:buClr>
                <a:schemeClr val="tx1"/>
              </a:buClr>
              <a:buFont typeface="Monotype Sorts" pitchFamily="2" charset="2"/>
              <a:buNone/>
            </a:pPr>
            <a:r>
              <a:rPr lang="en-US" sz="2400" dirty="0" smtClean="0">
                <a:latin typeface="Arial" charset="0"/>
              </a:rPr>
              <a:t>Comply with the law</a:t>
            </a:r>
          </a:p>
          <a:p>
            <a:pPr>
              <a:lnSpc>
                <a:spcPct val="90000"/>
              </a:lnSpc>
              <a:buClr>
                <a:schemeClr val="tx1"/>
              </a:buClr>
              <a:buFont typeface="Monotype Sorts" pitchFamily="2" charset="2"/>
              <a:buNone/>
            </a:pPr>
            <a:r>
              <a:rPr lang="en-US" sz="2400" dirty="0" smtClean="0">
                <a:latin typeface="Arial" charset="0"/>
              </a:rPr>
              <a:t>To ensure that the agency appraisal system does not violate principles of fair employment practices:</a:t>
            </a:r>
          </a:p>
          <a:p>
            <a:pPr>
              <a:lnSpc>
                <a:spcPct val="90000"/>
              </a:lnSpc>
              <a:buClr>
                <a:schemeClr val="tx1"/>
              </a:buClr>
              <a:buFont typeface="Monotype Sorts" pitchFamily="2" charset="2"/>
              <a:buNone/>
            </a:pPr>
            <a:r>
              <a:rPr lang="en-US" sz="2400" dirty="0" smtClean="0">
                <a:latin typeface="Arial" charset="0"/>
              </a:rPr>
              <a:t>	- Job related performance standards</a:t>
            </a:r>
          </a:p>
          <a:p>
            <a:pPr>
              <a:lnSpc>
                <a:spcPct val="90000"/>
              </a:lnSpc>
              <a:buClr>
                <a:schemeClr val="tx1"/>
              </a:buClr>
              <a:buFont typeface="Monotype Sorts" pitchFamily="2" charset="2"/>
              <a:buNone/>
            </a:pPr>
            <a:r>
              <a:rPr lang="en-US" sz="2400" dirty="0" smtClean="0">
                <a:latin typeface="Arial" charset="0"/>
              </a:rPr>
              <a:t>	- Provide employees with a written copy of the standards before the appraisal</a:t>
            </a:r>
          </a:p>
          <a:p>
            <a:pPr>
              <a:lnSpc>
                <a:spcPct val="90000"/>
              </a:lnSpc>
              <a:buClr>
                <a:schemeClr val="tx1"/>
              </a:buClr>
              <a:buFont typeface="Monotype Sorts" pitchFamily="2" charset="2"/>
              <a:buNone/>
            </a:pPr>
            <a:r>
              <a:rPr lang="en-US" sz="2400" dirty="0" smtClean="0">
                <a:latin typeface="Arial" charset="0"/>
              </a:rPr>
              <a:t>	- Standards must be based on observable or measurable behavior</a:t>
            </a:r>
          </a:p>
          <a:p>
            <a:pPr>
              <a:lnSpc>
                <a:spcPct val="90000"/>
              </a:lnSpc>
              <a:buClr>
                <a:schemeClr val="tx1"/>
              </a:buClr>
              <a:buFont typeface="Monotype Sorts" pitchFamily="2" charset="2"/>
              <a:buNone/>
            </a:pPr>
            <a:r>
              <a:rPr lang="en-US" sz="2400" dirty="0" smtClean="0">
                <a:latin typeface="Arial" charset="0"/>
              </a:rPr>
              <a:t>	- Train the raters</a:t>
            </a:r>
          </a:p>
          <a:p>
            <a:pPr>
              <a:lnSpc>
                <a:spcPct val="90000"/>
              </a:lnSpc>
              <a:buClr>
                <a:schemeClr val="tx1"/>
              </a:buClr>
              <a:buFont typeface="Monotype Sorts" pitchFamily="2" charset="2"/>
              <a:buNone/>
            </a:pPr>
            <a:r>
              <a:rPr lang="en-US" sz="2400" dirty="0" smtClean="0">
                <a:latin typeface="Arial" charset="0"/>
              </a:rPr>
              <a:t>	- Provide feedback</a:t>
            </a:r>
          </a:p>
          <a:p>
            <a:pPr>
              <a:lnSpc>
                <a:spcPct val="90000"/>
              </a:lnSpc>
              <a:buClr>
                <a:schemeClr val="tx1"/>
              </a:buClr>
              <a:buFont typeface="Monotype Sorts" pitchFamily="2" charset="2"/>
              <a:buNone/>
            </a:pPr>
            <a:r>
              <a:rPr lang="en-US" sz="2400" dirty="0" smtClean="0">
                <a:latin typeface="Arial" charset="0"/>
              </a:rPr>
              <a:t>	- Implement an appeal system to settle disagreements</a:t>
            </a:r>
          </a:p>
          <a:p>
            <a:pPr>
              <a:lnSpc>
                <a:spcPct val="90000"/>
              </a:lnSpc>
            </a:pPr>
            <a:endParaRPr lang="en-US" sz="2400" dirty="0" smtClean="0">
              <a:latin typeface="Arial" charset="0"/>
            </a:endParaRPr>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990600" y="457200"/>
            <a:ext cx="7772400" cy="685800"/>
          </a:xfrm>
        </p:spPr>
        <p:txBody>
          <a:bodyPr/>
          <a:lstStyle/>
          <a:p>
            <a:r>
              <a:rPr lang="en-US" sz="3200" dirty="0" smtClean="0">
                <a:latin typeface="Arial" charset="0"/>
              </a:rPr>
              <a:t>Conducting the Appraisal Interview</a:t>
            </a:r>
          </a:p>
        </p:txBody>
      </p:sp>
      <p:sp>
        <p:nvSpPr>
          <p:cNvPr id="30723" name="Rectangle 3"/>
          <p:cNvSpPr>
            <a:spLocks noGrp="1" noChangeArrowheads="1"/>
          </p:cNvSpPr>
          <p:nvPr>
            <p:ph idx="1"/>
          </p:nvPr>
        </p:nvSpPr>
        <p:spPr>
          <a:xfrm>
            <a:off x="990600" y="1066800"/>
            <a:ext cx="7772400" cy="1143000"/>
          </a:xfrm>
        </p:spPr>
        <p:txBody>
          <a:bodyPr/>
          <a:lstStyle/>
          <a:p>
            <a:pPr>
              <a:buFont typeface="Monotype Sorts" pitchFamily="2" charset="2"/>
              <a:buNone/>
            </a:pPr>
            <a:endParaRPr lang="en-US" sz="2800" smtClean="0"/>
          </a:p>
          <a:p>
            <a:pPr>
              <a:buFont typeface="Monotype Sorts" pitchFamily="2" charset="2"/>
              <a:buNone/>
            </a:pPr>
            <a:endParaRPr lang="en-US" smtClean="0"/>
          </a:p>
        </p:txBody>
      </p:sp>
      <p:sp>
        <p:nvSpPr>
          <p:cNvPr id="30724" name="Text Box 4"/>
          <p:cNvSpPr txBox="1">
            <a:spLocks noChangeArrowheads="1"/>
          </p:cNvSpPr>
          <p:nvPr/>
        </p:nvSpPr>
        <p:spPr bwMode="auto">
          <a:xfrm>
            <a:off x="1447800" y="1752600"/>
            <a:ext cx="7391400" cy="4783138"/>
          </a:xfrm>
          <a:prstGeom prst="rect">
            <a:avLst/>
          </a:prstGeom>
          <a:noFill/>
          <a:ln w="9525">
            <a:noFill/>
            <a:miter lim="800000"/>
            <a:headEnd/>
            <a:tailEnd/>
          </a:ln>
        </p:spPr>
        <p:txBody>
          <a:bodyPr>
            <a:spAutoFit/>
          </a:bodyPr>
          <a:lstStyle/>
          <a:p>
            <a:pPr>
              <a:lnSpc>
                <a:spcPct val="90000"/>
              </a:lnSpc>
              <a:spcBef>
                <a:spcPct val="20000"/>
              </a:spcBef>
              <a:buFontTx/>
              <a:buChar char="•"/>
            </a:pPr>
            <a:r>
              <a:rPr lang="en-US" sz="2800">
                <a:latin typeface="Arial" charset="0"/>
              </a:rPr>
              <a:t>Ask for self assessment</a:t>
            </a:r>
          </a:p>
          <a:p>
            <a:pPr>
              <a:lnSpc>
                <a:spcPct val="90000"/>
              </a:lnSpc>
              <a:spcBef>
                <a:spcPct val="20000"/>
              </a:spcBef>
              <a:buFontTx/>
              <a:buChar char="•"/>
            </a:pPr>
            <a:r>
              <a:rPr lang="en-US" sz="2800">
                <a:latin typeface="Arial" charset="0"/>
              </a:rPr>
              <a:t>Invite participation</a:t>
            </a:r>
          </a:p>
          <a:p>
            <a:pPr>
              <a:lnSpc>
                <a:spcPct val="90000"/>
              </a:lnSpc>
              <a:spcBef>
                <a:spcPct val="20000"/>
              </a:spcBef>
              <a:buFontTx/>
              <a:buChar char="•"/>
            </a:pPr>
            <a:r>
              <a:rPr lang="en-US" sz="2800">
                <a:latin typeface="Arial" charset="0"/>
              </a:rPr>
              <a:t>Express appreciation</a:t>
            </a:r>
          </a:p>
          <a:p>
            <a:pPr>
              <a:lnSpc>
                <a:spcPct val="90000"/>
              </a:lnSpc>
              <a:spcBef>
                <a:spcPct val="20000"/>
              </a:spcBef>
              <a:buFontTx/>
              <a:buChar char="•"/>
            </a:pPr>
            <a:r>
              <a:rPr lang="en-US" sz="2800">
                <a:latin typeface="Arial" charset="0"/>
              </a:rPr>
              <a:t>Minimize criticism</a:t>
            </a:r>
          </a:p>
          <a:p>
            <a:pPr>
              <a:lnSpc>
                <a:spcPct val="90000"/>
              </a:lnSpc>
              <a:spcBef>
                <a:spcPct val="20000"/>
              </a:spcBef>
              <a:buFontTx/>
              <a:buChar char="•"/>
            </a:pPr>
            <a:r>
              <a:rPr lang="en-US" sz="2800">
                <a:latin typeface="Arial" charset="0"/>
              </a:rPr>
              <a:t>Change behaviour, not the person</a:t>
            </a:r>
          </a:p>
          <a:p>
            <a:pPr>
              <a:lnSpc>
                <a:spcPct val="90000"/>
              </a:lnSpc>
              <a:spcBef>
                <a:spcPct val="20000"/>
              </a:spcBef>
              <a:buFontTx/>
              <a:buChar char="•"/>
            </a:pPr>
            <a:r>
              <a:rPr lang="en-US" sz="2800">
                <a:latin typeface="Arial" charset="0"/>
              </a:rPr>
              <a:t>Focus on solving problems</a:t>
            </a:r>
          </a:p>
          <a:p>
            <a:pPr>
              <a:lnSpc>
                <a:spcPct val="90000"/>
              </a:lnSpc>
              <a:spcBef>
                <a:spcPct val="20000"/>
              </a:spcBef>
              <a:buFontTx/>
              <a:buChar char="•"/>
            </a:pPr>
            <a:r>
              <a:rPr lang="en-US" sz="2800">
                <a:latin typeface="Arial" charset="0"/>
              </a:rPr>
              <a:t>Be supportive</a:t>
            </a:r>
          </a:p>
          <a:p>
            <a:pPr>
              <a:lnSpc>
                <a:spcPct val="90000"/>
              </a:lnSpc>
              <a:spcBef>
                <a:spcPct val="20000"/>
              </a:spcBef>
              <a:buFontTx/>
              <a:buChar char="•"/>
            </a:pPr>
            <a:r>
              <a:rPr lang="en-US" sz="2800">
                <a:latin typeface="Arial" charset="0"/>
              </a:rPr>
              <a:t>Establish goals</a:t>
            </a:r>
          </a:p>
          <a:p>
            <a:pPr>
              <a:lnSpc>
                <a:spcPct val="90000"/>
              </a:lnSpc>
              <a:spcBef>
                <a:spcPct val="20000"/>
              </a:spcBef>
              <a:buFontTx/>
              <a:buChar char="•"/>
            </a:pPr>
            <a:r>
              <a:rPr lang="en-US" sz="2800">
                <a:latin typeface="Arial" charset="0"/>
              </a:rPr>
              <a:t>Follow up day-to-day</a:t>
            </a:r>
          </a:p>
          <a:p>
            <a:pPr>
              <a:spcBef>
                <a:spcPct val="50000"/>
              </a:spcBef>
            </a:pPr>
            <a:endParaRPr lang="en-US">
              <a:latin typeface="Arial" charset="0"/>
            </a:endParaRP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ular Callout 11"/>
          <p:cNvSpPr/>
          <p:nvPr/>
        </p:nvSpPr>
        <p:spPr bwMode="auto">
          <a:xfrm>
            <a:off x="3048000" y="1371600"/>
            <a:ext cx="5791200" cy="1295400"/>
          </a:xfrm>
          <a:prstGeom prst="wedgeRoundRectCallout">
            <a:avLst>
              <a:gd name="adj1" fmla="val -48106"/>
              <a:gd name="adj2" fmla="val 66065"/>
              <a:gd name="adj3" fmla="val 16667"/>
            </a:avLst>
          </a:prstGeom>
          <a:noFill/>
          <a:ln w="9525" cap="flat" cmpd="sng" algn="ctr">
            <a:solidFill>
              <a:schemeClr val="bg1">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pic>
        <p:nvPicPr>
          <p:cNvPr id="309252" name="Picture 4" descr="http://www.telecomtally.com/blog/archaeology/Aristotle-Athens.jpg"/>
          <p:cNvPicPr>
            <a:picLocks noChangeAspect="1" noChangeArrowheads="1"/>
          </p:cNvPicPr>
          <p:nvPr/>
        </p:nvPicPr>
        <p:blipFill>
          <a:blip r:embed="rId2" cstate="print">
            <a:clrChange>
              <a:clrFrom>
                <a:srgbClr val="0E0E0E"/>
              </a:clrFrom>
              <a:clrTo>
                <a:srgbClr val="0E0E0E">
                  <a:alpha val="0"/>
                </a:srgbClr>
              </a:clrTo>
            </a:clrChange>
          </a:blip>
          <a:srcRect/>
          <a:stretch>
            <a:fillRect/>
          </a:stretch>
        </p:blipFill>
        <p:spPr bwMode="auto">
          <a:xfrm>
            <a:off x="990600" y="3733800"/>
            <a:ext cx="1647882" cy="19050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7" name="TextBox 6"/>
          <p:cNvSpPr txBox="1"/>
          <p:nvPr/>
        </p:nvSpPr>
        <p:spPr>
          <a:xfrm>
            <a:off x="3505200" y="1524000"/>
            <a:ext cx="5257800" cy="1077218"/>
          </a:xfrm>
          <a:prstGeom prst="rect">
            <a:avLst/>
          </a:prstGeom>
          <a:noFill/>
        </p:spPr>
        <p:txBody>
          <a:bodyPr wrap="square" rtlCol="0">
            <a:spAutoFit/>
          </a:bodyPr>
          <a:lstStyle/>
          <a:p>
            <a:r>
              <a:rPr lang="en-US" sz="3200" dirty="0" smtClean="0">
                <a:effectLst>
                  <a:outerShdw blurRad="38100" dist="38100" dir="2700000" algn="tl">
                    <a:srgbClr val="000000">
                      <a:alpha val="43137"/>
                    </a:srgbClr>
                  </a:outerShdw>
                </a:effectLst>
                <a:latin typeface="Brush Script MT" pitchFamily="66" charset="0"/>
              </a:rPr>
              <a:t>The Guest is a better judge of the feast than the host</a:t>
            </a:r>
            <a:endParaRPr lang="en-US" sz="3200" dirty="0">
              <a:effectLst>
                <a:outerShdw blurRad="38100" dist="38100" dir="2700000" algn="tl">
                  <a:srgbClr val="000000">
                    <a:alpha val="43137"/>
                  </a:srgbClr>
                </a:outerShdw>
              </a:effectLst>
              <a:latin typeface="Brush Script MT" pitchFamily="66" charset="0"/>
            </a:endParaRPr>
          </a:p>
        </p:txBody>
      </p:sp>
      <p:sp>
        <p:nvSpPr>
          <p:cNvPr id="8" name="Oval 7"/>
          <p:cNvSpPr/>
          <p:nvPr/>
        </p:nvSpPr>
        <p:spPr bwMode="auto">
          <a:xfrm>
            <a:off x="2743200" y="2819400"/>
            <a:ext cx="152400" cy="152400"/>
          </a:xfrm>
          <a:prstGeom prst="ellipse">
            <a:avLst/>
          </a:prstGeom>
          <a:noFill/>
          <a:ln w="9525" cap="flat" cmpd="sng" algn="ctr">
            <a:solidFill>
              <a:schemeClr val="bg1">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sp>
        <p:nvSpPr>
          <p:cNvPr id="9" name="Oval 8"/>
          <p:cNvSpPr/>
          <p:nvPr/>
        </p:nvSpPr>
        <p:spPr bwMode="auto">
          <a:xfrm>
            <a:off x="2362200" y="2895600"/>
            <a:ext cx="152400" cy="152400"/>
          </a:xfrm>
          <a:prstGeom prst="ellipse">
            <a:avLst/>
          </a:prstGeom>
          <a:noFill/>
          <a:ln w="9525" cap="flat" cmpd="sng" algn="ctr">
            <a:solidFill>
              <a:schemeClr val="bg1">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sp>
        <p:nvSpPr>
          <p:cNvPr id="10" name="Oval 9"/>
          <p:cNvSpPr/>
          <p:nvPr/>
        </p:nvSpPr>
        <p:spPr bwMode="auto">
          <a:xfrm>
            <a:off x="2057400" y="3200400"/>
            <a:ext cx="152400" cy="152400"/>
          </a:xfrm>
          <a:prstGeom prst="ellipse">
            <a:avLst/>
          </a:prstGeom>
          <a:noFill/>
          <a:ln w="9525" cap="flat" cmpd="sng" algn="ctr">
            <a:solidFill>
              <a:schemeClr val="bg1">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Verdana" pitchFamily="34" charset="0"/>
            </a:endParaRPr>
          </a:p>
        </p:txBody>
      </p:sp>
    </p:spTree>
  </p:cSld>
  <p:clrMapOvr>
    <a:masterClrMapping/>
  </p:clrMapOvr>
  <p:transition>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914400" y="1219200"/>
            <a:ext cx="7772400" cy="1143000"/>
          </a:xfrm>
        </p:spPr>
        <p:txBody>
          <a:bodyPr/>
          <a:lstStyle/>
          <a:p>
            <a:pPr algn="ctr"/>
            <a:r>
              <a:rPr lang="en-US" sz="6600" dirty="0" smtClean="0">
                <a:solidFill>
                  <a:schemeClr val="tx1"/>
                </a:solidFill>
              </a:rPr>
              <a:t>Thank you.</a:t>
            </a:r>
          </a:p>
        </p:txBody>
      </p:sp>
      <p:sp>
        <p:nvSpPr>
          <p:cNvPr id="3" name="Title 1"/>
          <p:cNvSpPr txBox="1">
            <a:spLocks/>
          </p:cNvSpPr>
          <p:nvPr/>
        </p:nvSpPr>
        <p:spPr bwMode="auto">
          <a:xfrm>
            <a:off x="2971800" y="4114800"/>
            <a:ext cx="3657600" cy="1143000"/>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6600" b="0" i="0" u="none" strike="noStrike" kern="0" cap="none" spc="0" normalizeH="0" baseline="0" noProof="0" dirty="0" smtClean="0">
                <a:ln>
                  <a:noFill/>
                </a:ln>
                <a:solidFill>
                  <a:schemeClr val="tx1"/>
                </a:solidFill>
                <a:effectLst>
                  <a:outerShdw blurRad="38100" dist="38100" dir="2700000" algn="tl">
                    <a:srgbClr val="000000"/>
                  </a:outerShdw>
                </a:effectLst>
                <a:uLnTx/>
                <a:uFillTx/>
                <a:latin typeface="+mj-lt"/>
                <a:ea typeface="+mj-ea"/>
                <a:cs typeface="+mj-cs"/>
              </a:rPr>
              <a:t>Q&amp;A</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a:xfrm>
            <a:off x="990600" y="228600"/>
            <a:ext cx="7772400" cy="1143000"/>
          </a:xfrm>
        </p:spPr>
        <p:txBody>
          <a:bodyPr/>
          <a:lstStyle/>
          <a:p>
            <a:pPr algn="ctr"/>
            <a:r>
              <a:rPr lang="en-US" sz="3200" dirty="0" smtClean="0"/>
              <a:t>Various Methods Used</a:t>
            </a:r>
          </a:p>
        </p:txBody>
      </p:sp>
      <p:sp>
        <p:nvSpPr>
          <p:cNvPr id="5" name="Rectangle 4"/>
          <p:cNvSpPr/>
          <p:nvPr/>
        </p:nvSpPr>
        <p:spPr bwMode="auto">
          <a:xfrm>
            <a:off x="1676400" y="1447800"/>
            <a:ext cx="5943600" cy="533400"/>
          </a:xfrm>
          <a:prstGeom prst="rect">
            <a:avLst/>
          </a:prstGeom>
          <a:solidFill>
            <a:schemeClr val="tx1">
              <a:lumMod val="50000"/>
              <a:lumOff val="50000"/>
            </a:schemeClr>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a:defRPr/>
            </a:pPr>
            <a:r>
              <a:rPr lang="en-US" sz="2400" dirty="0" smtClean="0">
                <a:solidFill>
                  <a:schemeClr val="bg1"/>
                </a:solidFill>
                <a:effectLst>
                  <a:outerShdw blurRad="38100" dist="38100" dir="2700000" algn="tl">
                    <a:srgbClr val="000000">
                      <a:alpha val="43137"/>
                    </a:srgbClr>
                  </a:outerShdw>
                </a:effectLst>
              </a:rPr>
              <a:t>Assessment Systems</a:t>
            </a:r>
            <a:endParaRPr lang="en-US" sz="2400" dirty="0">
              <a:solidFill>
                <a:schemeClr val="bg1"/>
              </a:solidFill>
              <a:effectLst>
                <a:outerShdw blurRad="38100" dist="38100" dir="2700000" algn="tl">
                  <a:srgbClr val="000000">
                    <a:alpha val="43137"/>
                  </a:srgbClr>
                </a:outerShdw>
              </a:effectLst>
            </a:endParaRPr>
          </a:p>
        </p:txBody>
      </p:sp>
      <p:cxnSp>
        <p:nvCxnSpPr>
          <p:cNvPr id="7172" name="Straight Connector 6"/>
          <p:cNvCxnSpPr>
            <a:cxnSpLocks noChangeShapeType="1"/>
          </p:cNvCxnSpPr>
          <p:nvPr/>
        </p:nvCxnSpPr>
        <p:spPr bwMode="auto">
          <a:xfrm>
            <a:off x="1524000" y="2438400"/>
            <a:ext cx="6324600" cy="1588"/>
          </a:xfrm>
          <a:prstGeom prst="line">
            <a:avLst/>
          </a:prstGeom>
          <a:noFill/>
          <a:ln w="9525" algn="ctr">
            <a:solidFill>
              <a:schemeClr val="tx1"/>
            </a:solidFill>
            <a:round/>
            <a:headEnd/>
            <a:tailEnd/>
          </a:ln>
        </p:spPr>
      </p:cxnSp>
      <p:cxnSp>
        <p:nvCxnSpPr>
          <p:cNvPr id="7173" name="Straight Connector 8"/>
          <p:cNvCxnSpPr>
            <a:cxnSpLocks noChangeShapeType="1"/>
          </p:cNvCxnSpPr>
          <p:nvPr/>
        </p:nvCxnSpPr>
        <p:spPr bwMode="auto">
          <a:xfrm rot="5400000">
            <a:off x="1294607" y="2971006"/>
            <a:ext cx="304800" cy="1587"/>
          </a:xfrm>
          <a:prstGeom prst="line">
            <a:avLst/>
          </a:prstGeom>
          <a:noFill/>
          <a:ln w="9525" algn="ctr">
            <a:solidFill>
              <a:schemeClr val="tx1"/>
            </a:solidFill>
            <a:round/>
            <a:headEnd/>
            <a:tailEnd/>
          </a:ln>
        </p:spPr>
      </p:cxnSp>
      <p:cxnSp>
        <p:nvCxnSpPr>
          <p:cNvPr id="7174" name="Straight Connector 9"/>
          <p:cNvCxnSpPr>
            <a:cxnSpLocks noChangeShapeType="1"/>
          </p:cNvCxnSpPr>
          <p:nvPr/>
        </p:nvCxnSpPr>
        <p:spPr bwMode="auto">
          <a:xfrm rot="5400000">
            <a:off x="7658894" y="2932906"/>
            <a:ext cx="381000" cy="1588"/>
          </a:xfrm>
          <a:prstGeom prst="line">
            <a:avLst/>
          </a:prstGeom>
          <a:noFill/>
          <a:ln w="9525" algn="ctr">
            <a:solidFill>
              <a:schemeClr val="tx1"/>
            </a:solidFill>
            <a:round/>
            <a:headEnd/>
            <a:tailEnd/>
          </a:ln>
        </p:spPr>
      </p:cxnSp>
      <p:cxnSp>
        <p:nvCxnSpPr>
          <p:cNvPr id="7175" name="Straight Connector 10"/>
          <p:cNvCxnSpPr>
            <a:cxnSpLocks noChangeShapeType="1"/>
          </p:cNvCxnSpPr>
          <p:nvPr/>
        </p:nvCxnSpPr>
        <p:spPr bwMode="auto">
          <a:xfrm rot="5400000">
            <a:off x="4496594" y="2285206"/>
            <a:ext cx="304800" cy="1588"/>
          </a:xfrm>
          <a:prstGeom prst="line">
            <a:avLst/>
          </a:prstGeom>
          <a:noFill/>
          <a:ln w="9525" algn="ctr">
            <a:solidFill>
              <a:schemeClr val="tx1"/>
            </a:solidFill>
            <a:round/>
            <a:headEnd/>
            <a:tailEnd/>
          </a:ln>
        </p:spPr>
      </p:cxnSp>
      <p:sp>
        <p:nvSpPr>
          <p:cNvPr id="13" name="Rectangle 12"/>
          <p:cNvSpPr/>
          <p:nvPr/>
        </p:nvSpPr>
        <p:spPr bwMode="auto">
          <a:xfrm>
            <a:off x="990600" y="3124200"/>
            <a:ext cx="3505200" cy="2438400"/>
          </a:xfrm>
          <a:prstGeom prst="rect">
            <a:avLst/>
          </a:prstGeom>
          <a:solidFill>
            <a:schemeClr val="tx2">
              <a:lumMod val="40000"/>
              <a:lumOff val="60000"/>
            </a:schemeClr>
          </a:solidFill>
          <a:ln w="9525" cap="flat" cmpd="sng" algn="ctr">
            <a:noFill/>
            <a:prstDash val="solid"/>
            <a:round/>
            <a:headEnd type="none" w="med" len="med"/>
            <a:tailEnd type="none" w="med" len="me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defRPr/>
            </a:pPr>
            <a:r>
              <a:rPr lang="en-US" dirty="0">
                <a:solidFill>
                  <a:schemeClr val="bg1"/>
                </a:solidFill>
              </a:rPr>
              <a:t>*Straight Ranking Method</a:t>
            </a:r>
          </a:p>
          <a:p>
            <a:pPr>
              <a:defRPr/>
            </a:pPr>
            <a:r>
              <a:rPr lang="en-US" dirty="0">
                <a:solidFill>
                  <a:schemeClr val="bg1"/>
                </a:solidFill>
              </a:rPr>
              <a:t>*Essay Appraisal Method</a:t>
            </a:r>
          </a:p>
          <a:p>
            <a:pPr>
              <a:defRPr/>
            </a:pPr>
            <a:r>
              <a:rPr lang="en-US" dirty="0">
                <a:solidFill>
                  <a:schemeClr val="bg1"/>
                </a:solidFill>
              </a:rPr>
              <a:t>*Paired Comparison Method</a:t>
            </a:r>
          </a:p>
          <a:p>
            <a:pPr>
              <a:defRPr/>
            </a:pPr>
            <a:r>
              <a:rPr lang="en-US" dirty="0">
                <a:solidFill>
                  <a:schemeClr val="bg1"/>
                </a:solidFill>
              </a:rPr>
              <a:t>*Critical Incident Method</a:t>
            </a:r>
          </a:p>
          <a:p>
            <a:pPr>
              <a:defRPr/>
            </a:pPr>
            <a:r>
              <a:rPr lang="en-US" dirty="0">
                <a:solidFill>
                  <a:schemeClr val="bg1"/>
                </a:solidFill>
              </a:rPr>
              <a:t>*Field Review </a:t>
            </a:r>
          </a:p>
          <a:p>
            <a:pPr>
              <a:defRPr/>
            </a:pPr>
            <a:r>
              <a:rPr lang="en-US" dirty="0">
                <a:solidFill>
                  <a:schemeClr val="bg1"/>
                </a:solidFill>
              </a:rPr>
              <a:t>*Checklist Method</a:t>
            </a:r>
          </a:p>
          <a:p>
            <a:pPr>
              <a:defRPr/>
            </a:pPr>
            <a:r>
              <a:rPr lang="en-US" dirty="0">
                <a:solidFill>
                  <a:schemeClr val="bg1"/>
                </a:solidFill>
              </a:rPr>
              <a:t>*Graphic Rating Scale</a:t>
            </a:r>
          </a:p>
          <a:p>
            <a:pPr>
              <a:defRPr/>
            </a:pPr>
            <a:r>
              <a:rPr lang="en-US" dirty="0">
                <a:solidFill>
                  <a:schemeClr val="bg1"/>
                </a:solidFill>
              </a:rPr>
              <a:t>*Forced Distribution</a:t>
            </a:r>
          </a:p>
          <a:p>
            <a:pPr>
              <a:defRPr/>
            </a:pPr>
            <a:endParaRPr lang="en-US" dirty="0">
              <a:solidFill>
                <a:schemeClr val="bg1"/>
              </a:solidFill>
            </a:endParaRPr>
          </a:p>
          <a:p>
            <a:pPr>
              <a:defRPr/>
            </a:pPr>
            <a:endParaRPr lang="en-US" dirty="0">
              <a:solidFill>
                <a:schemeClr val="bg1"/>
              </a:solidFill>
            </a:endParaRPr>
          </a:p>
        </p:txBody>
      </p:sp>
      <p:sp>
        <p:nvSpPr>
          <p:cNvPr id="14" name="Rectangle 13"/>
          <p:cNvSpPr/>
          <p:nvPr/>
        </p:nvSpPr>
        <p:spPr bwMode="auto">
          <a:xfrm>
            <a:off x="5410200" y="3124200"/>
            <a:ext cx="3429000" cy="2438400"/>
          </a:xfrm>
          <a:prstGeom prst="rect">
            <a:avLst/>
          </a:prstGeom>
          <a:solidFill>
            <a:schemeClr val="tx2">
              <a:lumMod val="40000"/>
              <a:lumOff val="60000"/>
            </a:schemeClr>
          </a:solidFill>
          <a:ln w="9525" cap="flat" cmpd="sng" algn="ctr">
            <a:noFill/>
            <a:prstDash val="solid"/>
            <a:round/>
            <a:headEnd type="none" w="med" len="med"/>
            <a:tailEnd type="none" w="med" len="me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defRPr/>
            </a:pPr>
            <a:r>
              <a:rPr lang="en-US" dirty="0">
                <a:solidFill>
                  <a:schemeClr val="bg1"/>
                </a:solidFill>
              </a:rPr>
              <a:t>*MBO.</a:t>
            </a:r>
          </a:p>
          <a:p>
            <a:pPr>
              <a:defRPr/>
            </a:pPr>
            <a:r>
              <a:rPr lang="en-US" dirty="0">
                <a:solidFill>
                  <a:schemeClr val="bg1"/>
                </a:solidFill>
              </a:rPr>
              <a:t>*</a:t>
            </a:r>
            <a:r>
              <a:rPr lang="en-US" b="1" u="sng" dirty="0">
                <a:solidFill>
                  <a:schemeClr val="bg1"/>
                </a:solidFill>
              </a:rPr>
              <a:t>360 ̊  Method</a:t>
            </a:r>
            <a:r>
              <a:rPr lang="en-US" dirty="0">
                <a:solidFill>
                  <a:schemeClr val="bg1"/>
                </a:solidFill>
              </a:rPr>
              <a:t>.</a:t>
            </a:r>
          </a:p>
          <a:p>
            <a:pPr>
              <a:defRPr/>
            </a:pPr>
            <a:r>
              <a:rPr lang="en-US" dirty="0">
                <a:solidFill>
                  <a:schemeClr val="bg1"/>
                </a:solidFill>
              </a:rPr>
              <a:t>*Assessment </a:t>
            </a:r>
            <a:r>
              <a:rPr lang="en-US" dirty="0" smtClean="0">
                <a:solidFill>
                  <a:schemeClr val="bg1"/>
                </a:solidFill>
              </a:rPr>
              <a:t>Centers.</a:t>
            </a:r>
            <a:endParaRPr lang="en-US" dirty="0">
              <a:solidFill>
                <a:schemeClr val="bg1"/>
              </a:solidFill>
            </a:endParaRPr>
          </a:p>
          <a:p>
            <a:pPr>
              <a:defRPr/>
            </a:pPr>
            <a:r>
              <a:rPr lang="en-US" dirty="0" smtClean="0">
                <a:solidFill>
                  <a:schemeClr val="bg1"/>
                </a:solidFill>
              </a:rPr>
              <a:t>*Behaviorally </a:t>
            </a:r>
            <a:r>
              <a:rPr lang="en-US" dirty="0">
                <a:solidFill>
                  <a:schemeClr val="bg1"/>
                </a:solidFill>
              </a:rPr>
              <a:t>Anchored. Rating Scale.</a:t>
            </a:r>
          </a:p>
          <a:p>
            <a:pPr>
              <a:defRPr/>
            </a:pPr>
            <a:r>
              <a:rPr lang="en-US" dirty="0">
                <a:solidFill>
                  <a:schemeClr val="bg1"/>
                </a:solidFill>
              </a:rPr>
              <a:t>*Human Resource Accounting. </a:t>
            </a:r>
          </a:p>
        </p:txBody>
      </p:sp>
      <p:sp>
        <p:nvSpPr>
          <p:cNvPr id="7178" name="TextBox 15"/>
          <p:cNvSpPr txBox="1">
            <a:spLocks noChangeArrowheads="1"/>
          </p:cNvSpPr>
          <p:nvPr/>
        </p:nvSpPr>
        <p:spPr bwMode="auto">
          <a:xfrm>
            <a:off x="914400" y="2433638"/>
            <a:ext cx="3124200" cy="369332"/>
          </a:xfrm>
          <a:prstGeom prst="rect">
            <a:avLst/>
          </a:prstGeom>
          <a:noFill/>
          <a:ln w="9525">
            <a:noFill/>
            <a:miter lim="800000"/>
            <a:headEnd/>
            <a:tailEnd/>
          </a:ln>
        </p:spPr>
        <p:txBody>
          <a:bodyPr>
            <a:spAutoFit/>
          </a:bodyPr>
          <a:lstStyle/>
          <a:p>
            <a:r>
              <a:rPr lang="en-US" b="1" dirty="0"/>
              <a:t>Traditional Methods</a:t>
            </a:r>
          </a:p>
        </p:txBody>
      </p:sp>
      <p:sp>
        <p:nvSpPr>
          <p:cNvPr id="7179" name="TextBox 18"/>
          <p:cNvSpPr txBox="1">
            <a:spLocks noChangeArrowheads="1"/>
          </p:cNvSpPr>
          <p:nvPr/>
        </p:nvSpPr>
        <p:spPr bwMode="auto">
          <a:xfrm>
            <a:off x="6324600" y="2438400"/>
            <a:ext cx="2590800" cy="369332"/>
          </a:xfrm>
          <a:prstGeom prst="rect">
            <a:avLst/>
          </a:prstGeom>
          <a:noFill/>
          <a:ln w="9525">
            <a:noFill/>
            <a:miter lim="800000"/>
            <a:headEnd/>
            <a:tailEnd/>
          </a:ln>
        </p:spPr>
        <p:txBody>
          <a:bodyPr>
            <a:spAutoFit/>
          </a:bodyPr>
          <a:lstStyle/>
          <a:p>
            <a:r>
              <a:rPr lang="en-US" b="1" dirty="0"/>
              <a:t>Modern Methods</a:t>
            </a: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990600" y="304800"/>
            <a:ext cx="7772400" cy="1143000"/>
          </a:xfrm>
        </p:spPr>
        <p:txBody>
          <a:bodyPr/>
          <a:lstStyle/>
          <a:p>
            <a:r>
              <a:rPr lang="en-US" sz="3200" b="1" dirty="0" smtClean="0"/>
              <a:t>Agency Assessment</a:t>
            </a:r>
          </a:p>
        </p:txBody>
      </p:sp>
      <p:sp>
        <p:nvSpPr>
          <p:cNvPr id="5123" name="Content Placeholder 2"/>
          <p:cNvSpPr>
            <a:spLocks noGrp="1"/>
          </p:cNvSpPr>
          <p:nvPr>
            <p:ph idx="1"/>
          </p:nvPr>
        </p:nvSpPr>
        <p:spPr>
          <a:xfrm>
            <a:off x="990600" y="1600200"/>
            <a:ext cx="7772400" cy="4953000"/>
          </a:xfrm>
        </p:spPr>
        <p:txBody>
          <a:bodyPr/>
          <a:lstStyle/>
          <a:p>
            <a:r>
              <a:rPr lang="en-US" sz="2400" dirty="0" smtClean="0"/>
              <a:t>Agency Assessments are essential for the effective management and evaluation of the agency and it’s staff.</a:t>
            </a:r>
          </a:p>
          <a:p>
            <a:r>
              <a:rPr lang="en-US" sz="2400" dirty="0" smtClean="0"/>
              <a:t>Appraisals help develop individuals, improve organizational performance, and feed into business planning.</a:t>
            </a:r>
          </a:p>
          <a:p>
            <a:r>
              <a:rPr lang="en-US" sz="2400" dirty="0" smtClean="0"/>
              <a:t>Formal performance appraisals are generally conducted annually for the overall agency and all staff in the agency.  </a:t>
            </a:r>
          </a:p>
          <a:p>
            <a:r>
              <a:rPr lang="en-US" sz="2400" dirty="0" smtClean="0"/>
              <a:t>Agency and Staff performance appraisals also establish individual training needs and enable organizational training needs analysis and planning. </a:t>
            </a:r>
          </a:p>
          <a:p>
            <a:endParaRPr lang="en-US" sz="2400" dirty="0" smtClean="0"/>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90600" y="304800"/>
            <a:ext cx="7772400" cy="1143000"/>
          </a:xfrm>
        </p:spPr>
        <p:txBody>
          <a:bodyPr/>
          <a:lstStyle/>
          <a:p>
            <a:r>
              <a:rPr lang="en-US" sz="3200" b="1" dirty="0" smtClean="0"/>
              <a:t>Agency Assessment</a:t>
            </a:r>
          </a:p>
        </p:txBody>
      </p:sp>
      <p:sp>
        <p:nvSpPr>
          <p:cNvPr id="6147" name="Content Placeholder 2"/>
          <p:cNvSpPr>
            <a:spLocks noGrp="1"/>
          </p:cNvSpPr>
          <p:nvPr>
            <p:ph idx="1"/>
          </p:nvPr>
        </p:nvSpPr>
        <p:spPr>
          <a:xfrm>
            <a:off x="990600" y="1447800"/>
            <a:ext cx="7772400" cy="4953000"/>
          </a:xfrm>
        </p:spPr>
        <p:txBody>
          <a:bodyPr/>
          <a:lstStyle/>
          <a:p>
            <a:r>
              <a:rPr lang="en-US" sz="2400" dirty="0" smtClean="0"/>
              <a:t>Reviews the agency’s and each individual's performance against objectives and standards for the trading year, agreed at the previous appraisal meeting. </a:t>
            </a:r>
          </a:p>
          <a:p>
            <a:r>
              <a:rPr lang="en-US" sz="2400" dirty="0" smtClean="0"/>
              <a:t>Essential for career and succession planning. </a:t>
            </a:r>
          </a:p>
          <a:p>
            <a:r>
              <a:rPr lang="en-US" sz="2400" dirty="0" smtClean="0"/>
              <a:t>Provide a formal, recorded, regular review of performance, and a plan for future development. </a:t>
            </a:r>
          </a:p>
          <a:p>
            <a:r>
              <a:rPr lang="en-US" sz="2400" dirty="0" smtClean="0"/>
              <a:t>Important for staff motivation, attitude and behavior development, communicating and aligning individual and organizational aims, and fostering positive relationships between management and staff. </a:t>
            </a: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p:spPr>
        <p:txBody>
          <a:bodyPr/>
          <a:lstStyle/>
          <a:p>
            <a:r>
              <a:rPr lang="en-US" sz="3200" dirty="0" smtClean="0">
                <a:latin typeface="Arial" charset="0"/>
              </a:rPr>
              <a:t>What is 360 Degree Appraisal?</a:t>
            </a:r>
          </a:p>
        </p:txBody>
      </p:sp>
      <p:sp>
        <p:nvSpPr>
          <p:cNvPr id="8195" name="Rectangle 3"/>
          <p:cNvSpPr>
            <a:spLocks noGrp="1" noChangeArrowheads="1"/>
          </p:cNvSpPr>
          <p:nvPr>
            <p:ph idx="1"/>
          </p:nvPr>
        </p:nvSpPr>
        <p:spPr>
          <a:xfrm>
            <a:off x="762000" y="1905000"/>
            <a:ext cx="7772400" cy="4114800"/>
          </a:xfrm>
          <a:noFill/>
        </p:spPr>
        <p:txBody>
          <a:bodyPr/>
          <a:lstStyle/>
          <a:p>
            <a:pPr>
              <a:spcBef>
                <a:spcPts val="500"/>
              </a:spcBef>
              <a:spcAft>
                <a:spcPts val="500"/>
              </a:spcAft>
              <a:buFont typeface="Monotype Sorts" pitchFamily="2" charset="2"/>
              <a:buNone/>
            </a:pPr>
            <a:r>
              <a:rPr kumimoji="0" lang="en-US" dirty="0" smtClean="0"/>
              <a:t>            </a:t>
            </a:r>
            <a:r>
              <a:rPr kumimoji="0" lang="en-US" dirty="0" smtClean="0">
                <a:latin typeface="Arial" charset="0"/>
              </a:rPr>
              <a:t>360-degree Appraisal is an assessment process used to improve an agency’s effectiveness by providing the senior level management with a more complete assessment of  effectiveness, performance, and development needs. </a:t>
            </a:r>
            <a:endParaRPr lang="en-US" dirty="0" smtClean="0">
              <a:latin typeface="Arial" charset="0"/>
            </a:endParaRPr>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90600" y="457200"/>
            <a:ext cx="7772400" cy="685800"/>
          </a:xfrm>
          <a:solidFill>
            <a:schemeClr val="bg1"/>
          </a:solidFill>
        </p:spPr>
        <p:txBody>
          <a:bodyPr>
            <a:noAutofit/>
          </a:bodyPr>
          <a:lstStyle/>
          <a:p>
            <a:r>
              <a:rPr kumimoji="0" lang="en-US" sz="3200" dirty="0" smtClean="0">
                <a:solidFill>
                  <a:schemeClr val="tx1"/>
                </a:solidFill>
                <a:latin typeface="Arial" charset="0"/>
              </a:rPr>
              <a:t>What the process involves</a:t>
            </a:r>
          </a:p>
        </p:txBody>
      </p:sp>
      <p:sp>
        <p:nvSpPr>
          <p:cNvPr id="9219" name="Rectangle 3"/>
          <p:cNvSpPr>
            <a:spLocks noGrp="1" noChangeArrowheads="1"/>
          </p:cNvSpPr>
          <p:nvPr>
            <p:ph idx="1"/>
          </p:nvPr>
        </p:nvSpPr>
        <p:spPr>
          <a:xfrm>
            <a:off x="990600" y="1752600"/>
            <a:ext cx="7772400" cy="4495800"/>
          </a:xfrm>
          <a:noFill/>
        </p:spPr>
        <p:txBody>
          <a:bodyPr/>
          <a:lstStyle/>
          <a:p>
            <a:pPr marL="533400" indent="-533400">
              <a:lnSpc>
                <a:spcPct val="80000"/>
              </a:lnSpc>
              <a:spcBef>
                <a:spcPts val="500"/>
              </a:spcBef>
              <a:spcAft>
                <a:spcPts val="500"/>
              </a:spcAft>
              <a:buClr>
                <a:schemeClr val="tx1"/>
              </a:buClr>
              <a:buFontTx/>
              <a:buNone/>
            </a:pPr>
            <a:r>
              <a:rPr kumimoji="0" lang="en-US" sz="2400" dirty="0" smtClean="0"/>
              <a:t>      </a:t>
            </a:r>
            <a:r>
              <a:rPr kumimoji="0" lang="en-US" sz="2800" dirty="0" smtClean="0">
                <a:latin typeface="Arial" charset="0"/>
              </a:rPr>
              <a:t>Obtaining feedback from the senior level  key contacts. These would normally include:</a:t>
            </a:r>
            <a:br>
              <a:rPr kumimoji="0" lang="en-US" sz="2800" dirty="0" smtClean="0">
                <a:latin typeface="Arial" charset="0"/>
              </a:rPr>
            </a:br>
            <a:endParaRPr kumimoji="0" lang="en-US" sz="2800" dirty="0" smtClean="0">
              <a:latin typeface="Arial" charset="0"/>
            </a:endParaRPr>
          </a:p>
          <a:p>
            <a:pPr marL="533400" indent="-533400">
              <a:lnSpc>
                <a:spcPct val="80000"/>
              </a:lnSpc>
              <a:spcBef>
                <a:spcPts val="500"/>
              </a:spcBef>
              <a:spcAft>
                <a:spcPts val="500"/>
              </a:spcAft>
              <a:buClr>
                <a:schemeClr val="tx1"/>
              </a:buClr>
              <a:buFontTx/>
              <a:buChar char="o"/>
            </a:pPr>
            <a:r>
              <a:rPr kumimoji="0" lang="en-US" sz="2800" dirty="0" smtClean="0">
                <a:latin typeface="Arial" charset="0"/>
              </a:rPr>
              <a:t>The manager him/herself </a:t>
            </a:r>
          </a:p>
          <a:p>
            <a:pPr marL="533400" indent="-533400">
              <a:lnSpc>
                <a:spcPct val="80000"/>
              </a:lnSpc>
              <a:spcBef>
                <a:spcPts val="500"/>
              </a:spcBef>
              <a:spcAft>
                <a:spcPts val="500"/>
              </a:spcAft>
              <a:buClr>
                <a:schemeClr val="tx1"/>
              </a:buClr>
              <a:buFontTx/>
              <a:buChar char="o"/>
            </a:pPr>
            <a:r>
              <a:rPr kumimoji="0" lang="en-US" sz="2800" dirty="0" smtClean="0">
                <a:latin typeface="Arial" charset="0"/>
              </a:rPr>
              <a:t>Subordinates (employees who work for</a:t>
            </a:r>
          </a:p>
          <a:p>
            <a:pPr marL="533400" indent="-533400">
              <a:lnSpc>
                <a:spcPct val="80000"/>
              </a:lnSpc>
              <a:spcBef>
                <a:spcPts val="500"/>
              </a:spcBef>
              <a:spcAft>
                <a:spcPts val="500"/>
              </a:spcAft>
              <a:buClr>
                <a:schemeClr val="tx1"/>
              </a:buClr>
              <a:buFontTx/>
              <a:buNone/>
            </a:pPr>
            <a:r>
              <a:rPr kumimoji="0" lang="en-US" sz="2800" dirty="0" smtClean="0">
                <a:latin typeface="Arial" charset="0"/>
              </a:rPr>
              <a:t>      the manager) </a:t>
            </a:r>
          </a:p>
          <a:p>
            <a:pPr marL="533400" indent="-533400">
              <a:lnSpc>
                <a:spcPct val="80000"/>
              </a:lnSpc>
              <a:spcBef>
                <a:spcPts val="500"/>
              </a:spcBef>
              <a:spcAft>
                <a:spcPts val="500"/>
              </a:spcAft>
              <a:buClr>
                <a:schemeClr val="tx1"/>
              </a:buClr>
              <a:buFontTx/>
              <a:buChar char="o"/>
            </a:pPr>
            <a:r>
              <a:rPr kumimoji="0" lang="en-US" sz="2800" dirty="0" smtClean="0">
                <a:latin typeface="Arial" charset="0"/>
              </a:rPr>
              <a:t>Peers (fellow managers)</a:t>
            </a:r>
          </a:p>
          <a:p>
            <a:pPr marL="533400" indent="-533400">
              <a:lnSpc>
                <a:spcPct val="80000"/>
              </a:lnSpc>
              <a:spcBef>
                <a:spcPts val="500"/>
              </a:spcBef>
              <a:spcAft>
                <a:spcPts val="500"/>
              </a:spcAft>
              <a:buClr>
                <a:schemeClr val="tx1"/>
              </a:buClr>
              <a:buFontTx/>
              <a:buChar char="o"/>
            </a:pPr>
            <a:r>
              <a:rPr kumimoji="0" lang="en-US" sz="2800" dirty="0" smtClean="0">
                <a:latin typeface="Arial" charset="0"/>
              </a:rPr>
              <a:t>Managers (senior management)</a:t>
            </a:r>
          </a:p>
          <a:p>
            <a:pPr marL="533400" indent="-533400">
              <a:lnSpc>
                <a:spcPct val="80000"/>
              </a:lnSpc>
              <a:spcBef>
                <a:spcPts val="500"/>
              </a:spcBef>
              <a:spcAft>
                <a:spcPts val="500"/>
              </a:spcAft>
              <a:buClr>
                <a:schemeClr val="tx1"/>
              </a:buClr>
              <a:buFontTx/>
              <a:buChar char="o"/>
            </a:pPr>
            <a:r>
              <a:rPr kumimoji="0" lang="en-US" sz="2800" dirty="0" smtClean="0">
                <a:latin typeface="Arial" charset="0"/>
              </a:rPr>
              <a:t>Customers </a:t>
            </a:r>
          </a:p>
          <a:p>
            <a:pPr marL="533400" indent="-533400">
              <a:lnSpc>
                <a:spcPct val="80000"/>
              </a:lnSpc>
              <a:spcBef>
                <a:spcPts val="500"/>
              </a:spcBef>
              <a:spcAft>
                <a:spcPts val="500"/>
              </a:spcAft>
              <a:buClr>
                <a:schemeClr val="tx1"/>
              </a:buClr>
              <a:buFontTx/>
              <a:buChar char="o"/>
            </a:pPr>
            <a:r>
              <a:rPr kumimoji="0" lang="en-US" sz="2800" dirty="0" smtClean="0">
                <a:latin typeface="Arial" charset="0"/>
              </a:rPr>
              <a:t>Suppliers </a:t>
            </a:r>
          </a:p>
          <a:p>
            <a:pPr marL="533400" indent="-533400">
              <a:lnSpc>
                <a:spcPct val="80000"/>
              </a:lnSpc>
              <a:buFont typeface="Monotype Sorts" pitchFamily="2" charset="2"/>
              <a:buNone/>
            </a:pPr>
            <a:endParaRPr lang="en-US" sz="2800" dirty="0" smtClean="0">
              <a:latin typeface="Arial" charset="0"/>
            </a:endParaRPr>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p:cNvSpPr>
            <a:spLocks noGrp="1"/>
          </p:cNvSpPr>
          <p:nvPr>
            <p:ph type="title"/>
          </p:nvPr>
        </p:nvSpPr>
        <p:spPr/>
        <p:txBody>
          <a:bodyPr/>
          <a:lstStyle/>
          <a:p>
            <a:pPr algn="ctr"/>
            <a:r>
              <a:rPr lang="en-US" sz="3200" smtClean="0"/>
              <a:t>The Process</a:t>
            </a:r>
          </a:p>
        </p:txBody>
      </p:sp>
      <p:sp>
        <p:nvSpPr>
          <p:cNvPr id="10244" name="TextBox 3"/>
          <p:cNvSpPr txBox="1">
            <a:spLocks noChangeArrowheads="1"/>
          </p:cNvSpPr>
          <p:nvPr/>
        </p:nvSpPr>
        <p:spPr bwMode="auto">
          <a:xfrm>
            <a:off x="3276600" y="4724400"/>
            <a:ext cx="2691763" cy="369332"/>
          </a:xfrm>
          <a:prstGeom prst="rect">
            <a:avLst/>
          </a:prstGeom>
          <a:noFill/>
          <a:ln w="9525">
            <a:noFill/>
            <a:miter lim="800000"/>
            <a:headEnd/>
            <a:tailEnd/>
          </a:ln>
        </p:spPr>
        <p:txBody>
          <a:bodyPr wrap="none">
            <a:spAutoFit/>
          </a:bodyPr>
          <a:lstStyle/>
          <a:p>
            <a:r>
              <a:rPr lang="en-US" sz="1800" dirty="0" smtClean="0">
                <a:effectLst>
                  <a:outerShdw blurRad="38100" dist="38100" dir="2700000" algn="tl">
                    <a:srgbClr val="000000">
                      <a:alpha val="43137"/>
                    </a:srgbClr>
                  </a:outerShdw>
                </a:effectLst>
              </a:rPr>
              <a:t>(Agency Assessment)</a:t>
            </a:r>
            <a:endParaRPr lang="en-US" sz="1800" dirty="0">
              <a:effectLst>
                <a:outerShdw blurRad="38100" dist="38100" dir="2700000" algn="tl">
                  <a:srgbClr val="000000">
                    <a:alpha val="43137"/>
                  </a:srgbClr>
                </a:outerShdw>
              </a:effectLst>
            </a:endParaRPr>
          </a:p>
        </p:txBody>
      </p:sp>
      <p:sp>
        <p:nvSpPr>
          <p:cNvPr id="5" name="Oval 4"/>
          <p:cNvSpPr/>
          <p:nvPr/>
        </p:nvSpPr>
        <p:spPr bwMode="auto">
          <a:xfrm>
            <a:off x="990600" y="2819400"/>
            <a:ext cx="2133600" cy="519351"/>
          </a:xfrm>
          <a:prstGeom prst="ellipse">
            <a:avLst/>
          </a:prstGeom>
          <a:solidFill>
            <a:schemeClr val="accent1"/>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1"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Verdana" pitchFamily="34" charset="0"/>
              </a:rPr>
              <a:t>Customers</a:t>
            </a:r>
          </a:p>
        </p:txBody>
      </p:sp>
      <p:sp>
        <p:nvSpPr>
          <p:cNvPr id="6" name="Oval 5"/>
          <p:cNvSpPr/>
          <p:nvPr/>
        </p:nvSpPr>
        <p:spPr bwMode="auto">
          <a:xfrm>
            <a:off x="6019800" y="2590800"/>
            <a:ext cx="2286000" cy="908864"/>
          </a:xfrm>
          <a:prstGeom prst="ellipse">
            <a:avLst/>
          </a:prstGeom>
          <a:solidFill>
            <a:schemeClr val="accent1"/>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1"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Verdana" pitchFamily="34" charset="0"/>
              </a:rPr>
              <a:t>Suppliers, Vendors</a:t>
            </a:r>
          </a:p>
        </p:txBody>
      </p:sp>
      <p:sp>
        <p:nvSpPr>
          <p:cNvPr id="7" name="Rectangle 6"/>
          <p:cNvSpPr/>
          <p:nvPr/>
        </p:nvSpPr>
        <p:spPr bwMode="auto">
          <a:xfrm>
            <a:off x="6858000" y="3962400"/>
            <a:ext cx="1981200" cy="369332"/>
          </a:xfrm>
          <a:prstGeom prst="rect">
            <a:avLst/>
          </a:prstGeom>
          <a:solidFill>
            <a:schemeClr val="accent1"/>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1"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Verdana" pitchFamily="34" charset="0"/>
              </a:rPr>
              <a:t>Team Members</a:t>
            </a:r>
          </a:p>
        </p:txBody>
      </p:sp>
      <p:sp>
        <p:nvSpPr>
          <p:cNvPr id="8" name="Rectangle 7"/>
          <p:cNvSpPr/>
          <p:nvPr/>
        </p:nvSpPr>
        <p:spPr bwMode="auto">
          <a:xfrm>
            <a:off x="685800" y="3962400"/>
            <a:ext cx="1600200" cy="369332"/>
          </a:xfrm>
          <a:prstGeom prst="rect">
            <a:avLst/>
          </a:prstGeom>
          <a:solidFill>
            <a:schemeClr val="accent1"/>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1"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Verdana" pitchFamily="34" charset="0"/>
              </a:rPr>
              <a:t>Peers</a:t>
            </a:r>
          </a:p>
        </p:txBody>
      </p:sp>
      <p:sp>
        <p:nvSpPr>
          <p:cNvPr id="9" name="Rectangle 8"/>
          <p:cNvSpPr/>
          <p:nvPr/>
        </p:nvSpPr>
        <p:spPr bwMode="auto">
          <a:xfrm>
            <a:off x="3581400" y="5562600"/>
            <a:ext cx="1981200" cy="369332"/>
          </a:xfrm>
          <a:prstGeom prst="rect">
            <a:avLst/>
          </a:prstGeom>
          <a:solidFill>
            <a:schemeClr val="accent1"/>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1"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Verdana" pitchFamily="34" charset="0"/>
              </a:rPr>
              <a:t>Subordinates</a:t>
            </a:r>
          </a:p>
        </p:txBody>
      </p:sp>
      <p:sp>
        <p:nvSpPr>
          <p:cNvPr id="10" name="Rectangle 9"/>
          <p:cNvSpPr/>
          <p:nvPr/>
        </p:nvSpPr>
        <p:spPr bwMode="auto">
          <a:xfrm>
            <a:off x="3771900" y="3962400"/>
            <a:ext cx="1600200" cy="369332"/>
          </a:xfrm>
          <a:prstGeom prst="rect">
            <a:avLst/>
          </a:prstGeom>
          <a:solidFill>
            <a:schemeClr val="accent1"/>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1"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Verdana" pitchFamily="34" charset="0"/>
              </a:rPr>
              <a:t>Agency</a:t>
            </a:r>
          </a:p>
        </p:txBody>
      </p:sp>
      <p:sp>
        <p:nvSpPr>
          <p:cNvPr id="11" name="Rectangle 10"/>
          <p:cNvSpPr/>
          <p:nvPr/>
        </p:nvSpPr>
        <p:spPr bwMode="auto">
          <a:xfrm>
            <a:off x="3771900" y="2209800"/>
            <a:ext cx="1600200" cy="369332"/>
          </a:xfrm>
          <a:prstGeom prst="rect">
            <a:avLst/>
          </a:prstGeom>
          <a:solidFill>
            <a:schemeClr val="accent1"/>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square" lIns="91440" tIns="45720" rIns="91440" bIns="45720" numCol="1" rtlCol="0" anchor="ctr" anchorCtr="1"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Verdana" pitchFamily="34" charset="0"/>
              </a:rPr>
              <a:t>Superior</a:t>
            </a:r>
          </a:p>
        </p:txBody>
      </p:sp>
      <p:cxnSp>
        <p:nvCxnSpPr>
          <p:cNvPr id="13" name="Straight Connector 12"/>
          <p:cNvCxnSpPr>
            <a:endCxn id="9" idx="0"/>
          </p:cNvCxnSpPr>
          <p:nvPr/>
        </p:nvCxnSpPr>
        <p:spPr bwMode="auto">
          <a:xfrm rot="5400000">
            <a:off x="3962400" y="4953000"/>
            <a:ext cx="12192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Connector 13"/>
          <p:cNvCxnSpPr>
            <a:stCxn id="11" idx="2"/>
            <a:endCxn id="10" idx="0"/>
          </p:cNvCxnSpPr>
          <p:nvPr/>
        </p:nvCxnSpPr>
        <p:spPr bwMode="auto">
          <a:xfrm rot="5400000">
            <a:off x="3880366" y="3270766"/>
            <a:ext cx="1383268"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rot="10800000">
            <a:off x="5486400" y="4267200"/>
            <a:ext cx="1371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 name="Straight Connector 17"/>
          <p:cNvCxnSpPr/>
          <p:nvPr/>
        </p:nvCxnSpPr>
        <p:spPr bwMode="auto">
          <a:xfrm rot="10800000">
            <a:off x="2362200" y="4267200"/>
            <a:ext cx="13716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 name="Straight Connector 18"/>
          <p:cNvCxnSpPr>
            <a:endCxn id="5" idx="5"/>
          </p:cNvCxnSpPr>
          <p:nvPr/>
        </p:nvCxnSpPr>
        <p:spPr bwMode="auto">
          <a:xfrm rot="10800000">
            <a:off x="2811742" y="3262694"/>
            <a:ext cx="998259" cy="699706"/>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2" name="Straight Connector 21"/>
          <p:cNvCxnSpPr/>
          <p:nvPr/>
        </p:nvCxnSpPr>
        <p:spPr bwMode="auto">
          <a:xfrm flipV="1">
            <a:off x="5257800" y="3276600"/>
            <a:ext cx="914400" cy="6858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solidFill>
            <a:schemeClr val="bg1"/>
          </a:solidFill>
        </p:spPr>
        <p:txBody>
          <a:bodyPr/>
          <a:lstStyle/>
          <a:p>
            <a:r>
              <a:rPr lang="en-US" sz="3200" dirty="0" smtClean="0">
                <a:latin typeface="Arial" charset="0"/>
              </a:rPr>
              <a:t>How to Implement 360 Degree?</a:t>
            </a:r>
          </a:p>
        </p:txBody>
      </p:sp>
      <p:sp>
        <p:nvSpPr>
          <p:cNvPr id="11267" name="Oval 3"/>
          <p:cNvSpPr>
            <a:spLocks noChangeArrowheads="1"/>
          </p:cNvSpPr>
          <p:nvPr/>
        </p:nvSpPr>
        <p:spPr bwMode="auto">
          <a:xfrm>
            <a:off x="2971800" y="2667000"/>
            <a:ext cx="2743200" cy="2590800"/>
          </a:xfrm>
          <a:prstGeom prst="ellipse">
            <a:avLst/>
          </a:prstGeom>
          <a:solidFill>
            <a:schemeClr val="accent1"/>
          </a:solidFill>
          <a:ln w="9525">
            <a:noFill/>
            <a:round/>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lgn="r"/>
            <a:endParaRPr lang="en-US" dirty="0"/>
          </a:p>
        </p:txBody>
      </p:sp>
      <p:sp>
        <p:nvSpPr>
          <p:cNvPr id="11268" name="Text Box 4"/>
          <p:cNvSpPr txBox="1">
            <a:spLocks noChangeArrowheads="1"/>
          </p:cNvSpPr>
          <p:nvPr/>
        </p:nvSpPr>
        <p:spPr bwMode="auto">
          <a:xfrm>
            <a:off x="3352800" y="3581400"/>
            <a:ext cx="1981200" cy="830997"/>
          </a:xfrm>
          <a:prstGeom prst="rect">
            <a:avLst/>
          </a:prstGeom>
          <a:noFill/>
          <a:ln w="9525">
            <a:noFill/>
            <a:miter lim="800000"/>
            <a:headEnd/>
            <a:tailEnd/>
          </a:ln>
        </p:spPr>
        <p:txBody>
          <a:bodyPr wrap="square">
            <a:spAutoFit/>
          </a:bodyPr>
          <a:lstStyle/>
          <a:p>
            <a:pPr algn="ctr">
              <a:spcBef>
                <a:spcPct val="50000"/>
              </a:spcBef>
            </a:pPr>
            <a:r>
              <a:rPr lang="en-US" sz="2400" dirty="0" smtClean="0"/>
              <a:t>360 Degree     </a:t>
            </a:r>
            <a:r>
              <a:rPr lang="en-US" sz="2400" dirty="0"/>
              <a:t>Feedback</a:t>
            </a:r>
          </a:p>
        </p:txBody>
      </p:sp>
      <p:sp>
        <p:nvSpPr>
          <p:cNvPr id="11269" name="Text Box 8"/>
          <p:cNvSpPr txBox="1">
            <a:spLocks noChangeArrowheads="1"/>
          </p:cNvSpPr>
          <p:nvPr/>
        </p:nvSpPr>
        <p:spPr bwMode="auto">
          <a:xfrm>
            <a:off x="3352800" y="2133600"/>
            <a:ext cx="2362200" cy="519113"/>
          </a:xfrm>
          <a:prstGeom prst="rect">
            <a:avLst/>
          </a:prstGeom>
          <a:noFill/>
          <a:ln w="9525">
            <a:noFill/>
            <a:miter lim="800000"/>
            <a:headEnd/>
            <a:tailEnd/>
          </a:ln>
        </p:spPr>
        <p:txBody>
          <a:bodyPr>
            <a:spAutoFit/>
          </a:bodyPr>
          <a:lstStyle/>
          <a:p>
            <a:pPr>
              <a:spcBef>
                <a:spcPct val="50000"/>
              </a:spcBef>
            </a:pPr>
            <a:r>
              <a:rPr lang="en-US" dirty="0"/>
              <a:t>    </a:t>
            </a:r>
            <a:r>
              <a:rPr lang="en-US" sz="2800" dirty="0"/>
              <a:t>Planning</a:t>
            </a:r>
          </a:p>
        </p:txBody>
      </p:sp>
      <p:sp>
        <p:nvSpPr>
          <p:cNvPr id="11270" name="Text Box 9"/>
          <p:cNvSpPr txBox="1">
            <a:spLocks noChangeArrowheads="1"/>
          </p:cNvSpPr>
          <p:nvPr/>
        </p:nvSpPr>
        <p:spPr bwMode="auto">
          <a:xfrm>
            <a:off x="5791200" y="3048000"/>
            <a:ext cx="2362200" cy="519113"/>
          </a:xfrm>
          <a:prstGeom prst="rect">
            <a:avLst/>
          </a:prstGeom>
          <a:noFill/>
          <a:ln w="9525">
            <a:noFill/>
            <a:miter lim="800000"/>
            <a:headEnd/>
            <a:tailEnd/>
          </a:ln>
        </p:spPr>
        <p:txBody>
          <a:bodyPr>
            <a:spAutoFit/>
          </a:bodyPr>
          <a:lstStyle/>
          <a:p>
            <a:pPr>
              <a:spcBef>
                <a:spcPct val="50000"/>
              </a:spcBef>
            </a:pPr>
            <a:r>
              <a:rPr lang="en-US" sz="2800" dirty="0"/>
              <a:t>Piloting</a:t>
            </a:r>
            <a:endParaRPr lang="en-US" dirty="0"/>
          </a:p>
        </p:txBody>
      </p:sp>
      <p:sp>
        <p:nvSpPr>
          <p:cNvPr id="11271" name="Text Box 10"/>
          <p:cNvSpPr txBox="1">
            <a:spLocks noChangeArrowheads="1"/>
          </p:cNvSpPr>
          <p:nvPr/>
        </p:nvSpPr>
        <p:spPr bwMode="auto">
          <a:xfrm>
            <a:off x="5410200" y="5119688"/>
            <a:ext cx="3505200" cy="519112"/>
          </a:xfrm>
          <a:prstGeom prst="rect">
            <a:avLst/>
          </a:prstGeom>
          <a:noFill/>
          <a:ln w="9525">
            <a:noFill/>
            <a:miter lim="800000"/>
            <a:headEnd/>
            <a:tailEnd/>
          </a:ln>
        </p:spPr>
        <p:txBody>
          <a:bodyPr wrap="square">
            <a:spAutoFit/>
          </a:bodyPr>
          <a:lstStyle/>
          <a:p>
            <a:pPr>
              <a:spcBef>
                <a:spcPct val="50000"/>
              </a:spcBef>
            </a:pPr>
            <a:r>
              <a:rPr lang="en-US" sz="2800" dirty="0"/>
              <a:t>Implementation</a:t>
            </a:r>
          </a:p>
        </p:txBody>
      </p:sp>
      <p:sp>
        <p:nvSpPr>
          <p:cNvPr id="11272" name="Text Box 11"/>
          <p:cNvSpPr txBox="1">
            <a:spLocks noChangeArrowheads="1"/>
          </p:cNvSpPr>
          <p:nvPr/>
        </p:nvSpPr>
        <p:spPr bwMode="auto">
          <a:xfrm>
            <a:off x="1676400" y="5105400"/>
            <a:ext cx="2667000" cy="519113"/>
          </a:xfrm>
          <a:prstGeom prst="rect">
            <a:avLst/>
          </a:prstGeom>
          <a:noFill/>
          <a:ln w="9525">
            <a:noFill/>
            <a:miter lim="800000"/>
            <a:headEnd/>
            <a:tailEnd/>
          </a:ln>
        </p:spPr>
        <p:txBody>
          <a:bodyPr>
            <a:spAutoFit/>
          </a:bodyPr>
          <a:lstStyle/>
          <a:p>
            <a:pPr>
              <a:spcBef>
                <a:spcPct val="50000"/>
              </a:spcBef>
            </a:pPr>
            <a:r>
              <a:rPr lang="en-US" sz="2800" dirty="0"/>
              <a:t>Feedback</a:t>
            </a:r>
          </a:p>
        </p:txBody>
      </p:sp>
      <p:sp>
        <p:nvSpPr>
          <p:cNvPr id="11273" name="Text Box 12"/>
          <p:cNvSpPr txBox="1">
            <a:spLocks noChangeArrowheads="1"/>
          </p:cNvSpPr>
          <p:nvPr/>
        </p:nvSpPr>
        <p:spPr bwMode="auto">
          <a:xfrm>
            <a:off x="1524000" y="3581400"/>
            <a:ext cx="1600200" cy="519113"/>
          </a:xfrm>
          <a:prstGeom prst="rect">
            <a:avLst/>
          </a:prstGeom>
          <a:noFill/>
          <a:ln w="9525">
            <a:noFill/>
            <a:miter lim="800000"/>
            <a:headEnd/>
            <a:tailEnd/>
          </a:ln>
        </p:spPr>
        <p:txBody>
          <a:bodyPr>
            <a:spAutoFit/>
          </a:bodyPr>
          <a:lstStyle/>
          <a:p>
            <a:pPr>
              <a:spcBef>
                <a:spcPct val="50000"/>
              </a:spcBef>
            </a:pPr>
            <a:r>
              <a:rPr lang="en-US" sz="2800" dirty="0"/>
              <a:t>Review</a:t>
            </a:r>
          </a:p>
        </p:txBody>
      </p:sp>
      <p:sp>
        <p:nvSpPr>
          <p:cNvPr id="11274" name="Line 23"/>
          <p:cNvSpPr>
            <a:spLocks noChangeShapeType="1"/>
          </p:cNvSpPr>
          <p:nvPr/>
        </p:nvSpPr>
        <p:spPr bwMode="auto">
          <a:xfrm>
            <a:off x="5181600" y="2438400"/>
            <a:ext cx="914400" cy="609600"/>
          </a:xfrm>
          <a:prstGeom prst="line">
            <a:avLst/>
          </a:prstGeom>
          <a:noFill/>
          <a:ln w="9525">
            <a:solidFill>
              <a:schemeClr val="tx1"/>
            </a:solidFill>
            <a:round/>
            <a:headEnd/>
            <a:tailEnd type="triangle" w="med" len="med"/>
          </a:ln>
        </p:spPr>
        <p:txBody>
          <a:bodyPr/>
          <a:lstStyle/>
          <a:p>
            <a:endParaRPr lang="en-US"/>
          </a:p>
        </p:txBody>
      </p:sp>
      <p:sp>
        <p:nvSpPr>
          <p:cNvPr id="11275" name="Line 24"/>
          <p:cNvSpPr>
            <a:spLocks noChangeShapeType="1"/>
          </p:cNvSpPr>
          <p:nvPr/>
        </p:nvSpPr>
        <p:spPr bwMode="auto">
          <a:xfrm>
            <a:off x="6324600" y="3657600"/>
            <a:ext cx="0" cy="1524000"/>
          </a:xfrm>
          <a:prstGeom prst="line">
            <a:avLst/>
          </a:prstGeom>
          <a:noFill/>
          <a:ln w="9525">
            <a:solidFill>
              <a:schemeClr val="tx1"/>
            </a:solidFill>
            <a:round/>
            <a:headEnd/>
            <a:tailEnd type="triangle" w="med" len="med"/>
          </a:ln>
        </p:spPr>
        <p:txBody>
          <a:bodyPr/>
          <a:lstStyle/>
          <a:p>
            <a:endParaRPr lang="en-US"/>
          </a:p>
        </p:txBody>
      </p:sp>
      <p:sp>
        <p:nvSpPr>
          <p:cNvPr id="11276" name="Line 25"/>
          <p:cNvSpPr>
            <a:spLocks noChangeShapeType="1"/>
          </p:cNvSpPr>
          <p:nvPr/>
        </p:nvSpPr>
        <p:spPr bwMode="auto">
          <a:xfrm flipH="1">
            <a:off x="3276600" y="5410200"/>
            <a:ext cx="2133600" cy="0"/>
          </a:xfrm>
          <a:prstGeom prst="line">
            <a:avLst/>
          </a:prstGeom>
          <a:noFill/>
          <a:ln w="9525">
            <a:solidFill>
              <a:schemeClr val="tx1"/>
            </a:solidFill>
            <a:round/>
            <a:headEnd/>
            <a:tailEnd type="triangle" w="med" len="med"/>
          </a:ln>
        </p:spPr>
        <p:txBody>
          <a:bodyPr/>
          <a:lstStyle/>
          <a:p>
            <a:endParaRPr lang="en-US"/>
          </a:p>
        </p:txBody>
      </p:sp>
      <p:sp>
        <p:nvSpPr>
          <p:cNvPr id="11277" name="Line 26"/>
          <p:cNvSpPr>
            <a:spLocks noChangeShapeType="1"/>
          </p:cNvSpPr>
          <p:nvPr/>
        </p:nvSpPr>
        <p:spPr bwMode="auto">
          <a:xfrm flipV="1">
            <a:off x="2438400" y="4114800"/>
            <a:ext cx="0" cy="990600"/>
          </a:xfrm>
          <a:prstGeom prst="line">
            <a:avLst/>
          </a:prstGeom>
          <a:noFill/>
          <a:ln w="9525">
            <a:solidFill>
              <a:schemeClr val="tx1"/>
            </a:solidFill>
            <a:round/>
            <a:headEnd/>
            <a:tailEnd type="triangle" w="med" len="med"/>
          </a:ln>
        </p:spPr>
        <p:txBody>
          <a:bodyPr/>
          <a:lstStyle/>
          <a:p>
            <a:endParaRPr lang="en-US"/>
          </a:p>
        </p:txBody>
      </p:sp>
      <p:sp>
        <p:nvSpPr>
          <p:cNvPr id="11278" name="Line 27"/>
          <p:cNvSpPr>
            <a:spLocks noChangeShapeType="1"/>
          </p:cNvSpPr>
          <p:nvPr/>
        </p:nvSpPr>
        <p:spPr bwMode="auto">
          <a:xfrm flipV="1">
            <a:off x="2438400" y="2514600"/>
            <a:ext cx="914400" cy="10668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Globe design template">
  <a:themeElements>
    <a:clrScheme name="Office Them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Office Them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Office Them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Office Them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Office Them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ffice Them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Office Them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Office Them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Office Them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Office Them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 design template</Template>
  <TotalTime>404</TotalTime>
  <Words>1258</Words>
  <Application>Microsoft Office PowerPoint</Application>
  <PresentationFormat>On-screen Show (4:3)</PresentationFormat>
  <Paragraphs>193</Paragraphs>
  <Slides>29</Slides>
  <Notes>5</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Globe design template</vt:lpstr>
      <vt:lpstr>Developing and Implementing a Self Assessment Tool</vt:lpstr>
      <vt:lpstr>The Topics We’ll be Covering</vt:lpstr>
      <vt:lpstr>Various Methods Used</vt:lpstr>
      <vt:lpstr>Agency Assessment</vt:lpstr>
      <vt:lpstr>Agency Assessment</vt:lpstr>
      <vt:lpstr>What is 360 Degree Appraisal?</vt:lpstr>
      <vt:lpstr>What the process involves</vt:lpstr>
      <vt:lpstr>The Process</vt:lpstr>
      <vt:lpstr>How to Implement 360 Degree?</vt:lpstr>
      <vt:lpstr>PowerPoint Presentation</vt:lpstr>
      <vt:lpstr>QUESTIONNAIRE DETAILS</vt:lpstr>
      <vt:lpstr>QUESTIONNAIRE DETAILS</vt:lpstr>
      <vt:lpstr>QUESTIONNAIRE DETAILS</vt:lpstr>
      <vt:lpstr>QUESTIONNAIRE DETAILS</vt:lpstr>
      <vt:lpstr>QUESTIONNAIRE DETAILS</vt:lpstr>
      <vt:lpstr>QUESTIONNAIRE DETAILS</vt:lpstr>
      <vt:lpstr>What does 360 ̊ measure ?</vt:lpstr>
      <vt:lpstr>ADVANTAGES  &amp; DISADVANTAGES</vt:lpstr>
      <vt:lpstr>Advantages ..</vt:lpstr>
      <vt:lpstr>Advantages</vt:lpstr>
      <vt:lpstr>Advantages to the Senior Level </vt:lpstr>
      <vt:lpstr>PowerPoint Presentation</vt:lpstr>
      <vt:lpstr>PowerPoint Presentation</vt:lpstr>
      <vt:lpstr>Key Considerations</vt:lpstr>
      <vt:lpstr>Training Appraisers</vt:lpstr>
      <vt:lpstr>Effective appraisal programs . . .</vt:lpstr>
      <vt:lpstr>Conducting the Appraisal Interview</vt:lpstr>
      <vt:lpstr>PowerPoint Presentation</vt:lpstr>
      <vt:lpstr>Thank you.</vt:lpstr>
    </vt:vector>
  </TitlesOfParts>
  <Company>LRRC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Nethanel Vilensky</cp:lastModifiedBy>
  <cp:revision>33</cp:revision>
  <cp:lastPrinted>1601-01-01T00:00:00Z</cp:lastPrinted>
  <dcterms:created xsi:type="dcterms:W3CDTF">2011-06-14T20:25:43Z</dcterms:created>
  <dcterms:modified xsi:type="dcterms:W3CDTF">2011-07-18T18:04:50Z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TC102037751033</vt:lpwstr>
  </property>
</Properties>
</file>